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256" r:id="rId2"/>
    <p:sldId id="264" r:id="rId3"/>
    <p:sldId id="265" r:id="rId4"/>
    <p:sldId id="267" r:id="rId5"/>
    <p:sldId id="266" r:id="rId6"/>
    <p:sldId id="268" r:id="rId7"/>
    <p:sldId id="269" r:id="rId8"/>
    <p:sldId id="272" r:id="rId9"/>
    <p:sldId id="270" r:id="rId10"/>
    <p:sldId id="273" r:id="rId11"/>
    <p:sldId id="271" r:id="rId12"/>
    <p:sldId id="275" r:id="rId13"/>
    <p:sldId id="276" r:id="rId14"/>
    <p:sldId id="277" r:id="rId15"/>
    <p:sldId id="278" r:id="rId16"/>
    <p:sldId id="274" r:id="rId17"/>
    <p:sldId id="279" r:id="rId18"/>
    <p:sldId id="263" r:id="rId19"/>
    <p:sldId id="262" r:id="rId20"/>
    <p:sldId id="28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A02C"/>
    <a:srgbClr val="196BA3"/>
    <a:srgbClr val="6974FA"/>
    <a:srgbClr val="F27661"/>
    <a:srgbClr val="848DFB"/>
    <a:srgbClr val="F8BCB1"/>
    <a:srgbClr val="E7E9FE"/>
    <a:srgbClr val="ADE1D4"/>
    <a:srgbClr val="FF4F5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32" autoAdjust="0"/>
    <p:restoredTop sz="94660"/>
  </p:normalViewPr>
  <p:slideViewPr>
    <p:cSldViewPr snapToGrid="0">
      <p:cViewPr varScale="1">
        <p:scale>
          <a:sx n="81" d="100"/>
          <a:sy n="81" d="100"/>
        </p:scale>
        <p:origin x="72" y="1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0A8309F-1042-622A-3DF0-7326B0A6F5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9C5128E6-F3E1-38D0-6D40-0846FB83FA2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E67B1F-E912-45D4-96EE-53A9E510D6B2}" type="datetimeFigureOut">
              <a:rPr lang="en-CA" smtClean="0"/>
              <a:t>2022-12-12</a:t>
            </a:fld>
            <a:endParaRPr lang="en-CA"/>
          </a:p>
        </p:txBody>
      </p:sp>
      <p:sp>
        <p:nvSpPr>
          <p:cNvPr id="4" name="Footer Placeholder 3">
            <a:extLst>
              <a:ext uri="{FF2B5EF4-FFF2-40B4-BE49-F238E27FC236}">
                <a16:creationId xmlns:a16="http://schemas.microsoft.com/office/drawing/2014/main" id="{A983E35F-BE97-29A3-F85B-5416E8627A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7889990E-0B16-816C-ADF9-A31BBA00BB8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4C2FADF-2084-4CEA-93EC-8DD9AE62E4CF}" type="slidenum">
              <a:rPr lang="en-CA" smtClean="0"/>
              <a:t>‹#›</a:t>
            </a:fld>
            <a:endParaRPr lang="en-CA"/>
          </a:p>
        </p:txBody>
      </p:sp>
    </p:spTree>
    <p:extLst>
      <p:ext uri="{BB962C8B-B14F-4D97-AF65-F5344CB8AC3E}">
        <p14:creationId xmlns:p14="http://schemas.microsoft.com/office/powerpoint/2010/main" val="3296846014"/>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FBEA1-001B-42D3-BFD6-4C323CFF3857}" type="datetimeFigureOut">
              <a:rPr lang="en-CA" smtClean="0"/>
              <a:t>2022-12-12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964A11-F609-403D-8020-63FF7EEFD4DB}" type="slidenum">
              <a:rPr lang="en-CA" smtClean="0"/>
              <a:t>‹#›</a:t>
            </a:fld>
            <a:endParaRPr lang="en-CA"/>
          </a:p>
        </p:txBody>
      </p:sp>
    </p:spTree>
    <p:extLst>
      <p:ext uri="{BB962C8B-B14F-4D97-AF65-F5344CB8AC3E}">
        <p14:creationId xmlns:p14="http://schemas.microsoft.com/office/powerpoint/2010/main" val="158202189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2A9B-1CE5-E2B9-B58A-A9B653B704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72C2F99-4B1F-C5AF-0A19-344AE57FC4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B09AF47D-F41E-8748-B8FB-75B5F660FDB0}"/>
              </a:ext>
            </a:extLst>
          </p:cNvPr>
          <p:cNvSpPr>
            <a:spLocks noGrp="1"/>
          </p:cNvSpPr>
          <p:nvPr>
            <p:ph type="dt" sz="half" idx="10"/>
          </p:nvPr>
        </p:nvSpPr>
        <p:spPr/>
        <p:txBody>
          <a:bodyPr/>
          <a:lstStyle/>
          <a:p>
            <a:fld id="{3F999D65-5A5B-4160-9D60-F87174678C91}" type="datetime1">
              <a:rPr lang="en-CA" smtClean="0"/>
              <a:t>2022-12-12</a:t>
            </a:fld>
            <a:endParaRPr lang="en-CA"/>
          </a:p>
        </p:txBody>
      </p:sp>
      <p:sp>
        <p:nvSpPr>
          <p:cNvPr id="5" name="Footer Placeholder 4">
            <a:extLst>
              <a:ext uri="{FF2B5EF4-FFF2-40B4-BE49-F238E27FC236}">
                <a16:creationId xmlns:a16="http://schemas.microsoft.com/office/drawing/2014/main" id="{00ADDFD0-8099-B938-E96F-416E5729452C}"/>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A90D2594-40F6-F4EE-A799-D1C3AA7E4F0E}"/>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400051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0B63A-AEF6-15B7-FC92-87224D5A5294}"/>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5BB7751-C3BC-16FF-73D6-2B110CB9B3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0A9FCDA-50C3-14BC-FE29-90E26944C29D}"/>
              </a:ext>
            </a:extLst>
          </p:cNvPr>
          <p:cNvSpPr>
            <a:spLocks noGrp="1"/>
          </p:cNvSpPr>
          <p:nvPr>
            <p:ph type="dt" sz="half" idx="10"/>
          </p:nvPr>
        </p:nvSpPr>
        <p:spPr/>
        <p:txBody>
          <a:bodyPr/>
          <a:lstStyle/>
          <a:p>
            <a:fld id="{2FD4E65C-5EB1-4E7D-BEA5-ECE0D4F36D7C}" type="datetime1">
              <a:rPr lang="en-CA" smtClean="0"/>
              <a:t>2022-12-12</a:t>
            </a:fld>
            <a:endParaRPr lang="en-CA"/>
          </a:p>
        </p:txBody>
      </p:sp>
      <p:sp>
        <p:nvSpPr>
          <p:cNvPr id="5" name="Footer Placeholder 4">
            <a:extLst>
              <a:ext uri="{FF2B5EF4-FFF2-40B4-BE49-F238E27FC236}">
                <a16:creationId xmlns:a16="http://schemas.microsoft.com/office/drawing/2014/main" id="{9DCD61B6-DCB2-A806-1A09-FBA9AC026F38}"/>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7878907D-07D7-0208-7B09-FC07AF7FE922}"/>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2171409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5B0641-FE99-DAE6-99A4-7A88A99B0C9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20EEAD5-8DE4-CA9F-08B7-9F0C0D914CA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980A693-801A-5D85-6656-A7D9A1E332D5}"/>
              </a:ext>
            </a:extLst>
          </p:cNvPr>
          <p:cNvSpPr>
            <a:spLocks noGrp="1"/>
          </p:cNvSpPr>
          <p:nvPr>
            <p:ph type="dt" sz="half" idx="10"/>
          </p:nvPr>
        </p:nvSpPr>
        <p:spPr/>
        <p:txBody>
          <a:bodyPr/>
          <a:lstStyle/>
          <a:p>
            <a:fld id="{FAD13E35-E86B-4ACA-92DD-DAE306D7C292}" type="datetime1">
              <a:rPr lang="en-CA" smtClean="0"/>
              <a:t>2022-12-12</a:t>
            </a:fld>
            <a:endParaRPr lang="en-CA"/>
          </a:p>
        </p:txBody>
      </p:sp>
      <p:sp>
        <p:nvSpPr>
          <p:cNvPr id="5" name="Footer Placeholder 4">
            <a:extLst>
              <a:ext uri="{FF2B5EF4-FFF2-40B4-BE49-F238E27FC236}">
                <a16:creationId xmlns:a16="http://schemas.microsoft.com/office/drawing/2014/main" id="{D451EDBC-91A1-F43A-53ED-B9184502B851}"/>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29507FC8-23EC-EB63-4E85-3ED90A0CAD27}"/>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55538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F265C-242F-62AD-F6DE-98EEFEA9A18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6FA89B8-99ED-753C-3843-C6FF169A4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30907ED-8B84-AFAA-ACB7-92D1B427C8C1}"/>
              </a:ext>
            </a:extLst>
          </p:cNvPr>
          <p:cNvSpPr>
            <a:spLocks noGrp="1"/>
          </p:cNvSpPr>
          <p:nvPr>
            <p:ph type="dt" sz="half" idx="10"/>
          </p:nvPr>
        </p:nvSpPr>
        <p:spPr/>
        <p:txBody>
          <a:bodyPr/>
          <a:lstStyle/>
          <a:p>
            <a:fld id="{8929714E-FDA1-4206-9D4F-E4CDDBE02161}" type="datetime1">
              <a:rPr lang="en-CA" smtClean="0"/>
              <a:t>2022-12-12</a:t>
            </a:fld>
            <a:endParaRPr lang="en-CA"/>
          </a:p>
        </p:txBody>
      </p:sp>
      <p:sp>
        <p:nvSpPr>
          <p:cNvPr id="5" name="Footer Placeholder 4">
            <a:extLst>
              <a:ext uri="{FF2B5EF4-FFF2-40B4-BE49-F238E27FC236}">
                <a16:creationId xmlns:a16="http://schemas.microsoft.com/office/drawing/2014/main" id="{C49742F6-61CF-EB90-1035-B4382B254EC7}"/>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8C044F97-050D-8434-ADD0-E9C3907D9702}"/>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904484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AB878-D39F-81E6-7AA3-04F24BA1C6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BD53F0CE-3F14-C86C-F25C-33B79AC715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82F835-F67B-F495-63AF-934B6833650E}"/>
              </a:ext>
            </a:extLst>
          </p:cNvPr>
          <p:cNvSpPr>
            <a:spLocks noGrp="1"/>
          </p:cNvSpPr>
          <p:nvPr>
            <p:ph type="dt" sz="half" idx="10"/>
          </p:nvPr>
        </p:nvSpPr>
        <p:spPr/>
        <p:txBody>
          <a:bodyPr/>
          <a:lstStyle/>
          <a:p>
            <a:fld id="{E6292ED2-C4C7-4AF9-9D64-0AAF3E661147}" type="datetime1">
              <a:rPr lang="en-CA" smtClean="0"/>
              <a:t>2022-12-12</a:t>
            </a:fld>
            <a:endParaRPr lang="en-CA"/>
          </a:p>
        </p:txBody>
      </p:sp>
      <p:sp>
        <p:nvSpPr>
          <p:cNvPr id="5" name="Footer Placeholder 4">
            <a:extLst>
              <a:ext uri="{FF2B5EF4-FFF2-40B4-BE49-F238E27FC236}">
                <a16:creationId xmlns:a16="http://schemas.microsoft.com/office/drawing/2014/main" id="{D0AEF36B-89E2-3DC7-8A7C-FB6B00D17068}"/>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E2B4841C-F2E3-EE39-F7E4-0F90CF9C4BB1}"/>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4079662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24D72-BD74-7AC8-ED50-72538B43AF8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037ACD1-F66B-1C9C-D30B-9BA64B7D0B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1D89AFB1-263C-2317-C655-6C84AD0BB3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820E3F0-5232-BB7E-62A8-DA7CB8E4C6FB}"/>
              </a:ext>
            </a:extLst>
          </p:cNvPr>
          <p:cNvSpPr>
            <a:spLocks noGrp="1"/>
          </p:cNvSpPr>
          <p:nvPr>
            <p:ph type="dt" sz="half" idx="10"/>
          </p:nvPr>
        </p:nvSpPr>
        <p:spPr/>
        <p:txBody>
          <a:bodyPr/>
          <a:lstStyle/>
          <a:p>
            <a:fld id="{FCDAD868-A74E-42B3-BA4D-8E9C9C03B80C}" type="datetime1">
              <a:rPr lang="en-CA" smtClean="0"/>
              <a:t>2022-12-12</a:t>
            </a:fld>
            <a:endParaRPr lang="en-CA"/>
          </a:p>
        </p:txBody>
      </p:sp>
      <p:sp>
        <p:nvSpPr>
          <p:cNvPr id="6" name="Footer Placeholder 5">
            <a:extLst>
              <a:ext uri="{FF2B5EF4-FFF2-40B4-BE49-F238E27FC236}">
                <a16:creationId xmlns:a16="http://schemas.microsoft.com/office/drawing/2014/main" id="{37CFB157-9870-3A43-6548-14132FDC46C2}"/>
              </a:ext>
            </a:extLst>
          </p:cNvPr>
          <p:cNvSpPr>
            <a:spLocks noGrp="1"/>
          </p:cNvSpPr>
          <p:nvPr>
            <p:ph type="ftr" sz="quarter" idx="11"/>
          </p:nvPr>
        </p:nvSpPr>
        <p:spPr/>
        <p:txBody>
          <a:bodyPr/>
          <a:lstStyle/>
          <a:p>
            <a:r>
              <a:rPr lang="en-US"/>
              <a:t>Team#11 - Project #1 - U of T Data Analytics Boot Camp</a:t>
            </a:r>
            <a:endParaRPr lang="en-CA"/>
          </a:p>
        </p:txBody>
      </p:sp>
      <p:sp>
        <p:nvSpPr>
          <p:cNvPr id="7" name="Slide Number Placeholder 6">
            <a:extLst>
              <a:ext uri="{FF2B5EF4-FFF2-40B4-BE49-F238E27FC236}">
                <a16:creationId xmlns:a16="http://schemas.microsoft.com/office/drawing/2014/main" id="{3D0FE384-ACA4-AA0C-45CE-AA6B6BA554EC}"/>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1401131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027D6-9517-8F21-47CB-E81EA5F5BCF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081FDBF-E9FE-4092-3751-50001D8BDF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68D9F1-D007-C40F-A35E-DA65E6A618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D056A1EC-5026-929D-3173-474C8CA502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499113-70FC-4F47-B409-8396B9CC1C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4A7B9D01-9372-299E-7E7E-E73D4A1C5F9C}"/>
              </a:ext>
            </a:extLst>
          </p:cNvPr>
          <p:cNvSpPr>
            <a:spLocks noGrp="1"/>
          </p:cNvSpPr>
          <p:nvPr>
            <p:ph type="dt" sz="half" idx="10"/>
          </p:nvPr>
        </p:nvSpPr>
        <p:spPr/>
        <p:txBody>
          <a:bodyPr/>
          <a:lstStyle/>
          <a:p>
            <a:fld id="{C53A3F71-70E2-4FE7-8E3F-B51EC822BE9E}" type="datetime1">
              <a:rPr lang="en-CA" smtClean="0"/>
              <a:t>2022-12-12</a:t>
            </a:fld>
            <a:endParaRPr lang="en-CA"/>
          </a:p>
        </p:txBody>
      </p:sp>
      <p:sp>
        <p:nvSpPr>
          <p:cNvPr id="8" name="Footer Placeholder 7">
            <a:extLst>
              <a:ext uri="{FF2B5EF4-FFF2-40B4-BE49-F238E27FC236}">
                <a16:creationId xmlns:a16="http://schemas.microsoft.com/office/drawing/2014/main" id="{D28CB70C-8476-75AC-2418-14F21EAF080B}"/>
              </a:ext>
            </a:extLst>
          </p:cNvPr>
          <p:cNvSpPr>
            <a:spLocks noGrp="1"/>
          </p:cNvSpPr>
          <p:nvPr>
            <p:ph type="ftr" sz="quarter" idx="11"/>
          </p:nvPr>
        </p:nvSpPr>
        <p:spPr/>
        <p:txBody>
          <a:bodyPr/>
          <a:lstStyle/>
          <a:p>
            <a:r>
              <a:rPr lang="en-US"/>
              <a:t>Team#11 - Project #1 - U of T Data Analytics Boot Camp</a:t>
            </a:r>
            <a:endParaRPr lang="en-CA"/>
          </a:p>
        </p:txBody>
      </p:sp>
      <p:sp>
        <p:nvSpPr>
          <p:cNvPr id="9" name="Slide Number Placeholder 8">
            <a:extLst>
              <a:ext uri="{FF2B5EF4-FFF2-40B4-BE49-F238E27FC236}">
                <a16:creationId xmlns:a16="http://schemas.microsoft.com/office/drawing/2014/main" id="{BCA34D4F-4449-27E7-2366-6834FF031680}"/>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2625670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DF1CB-C390-A235-DA72-535229628E1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9B3B5C4-75BE-9056-46D3-CD802CA239BD}"/>
              </a:ext>
            </a:extLst>
          </p:cNvPr>
          <p:cNvSpPr>
            <a:spLocks noGrp="1"/>
          </p:cNvSpPr>
          <p:nvPr>
            <p:ph type="dt" sz="half" idx="10"/>
          </p:nvPr>
        </p:nvSpPr>
        <p:spPr/>
        <p:txBody>
          <a:bodyPr/>
          <a:lstStyle/>
          <a:p>
            <a:fld id="{8590519E-44A9-4CAB-86C2-612B5DCF2D07}" type="datetime1">
              <a:rPr lang="en-CA" smtClean="0"/>
              <a:t>2022-12-12</a:t>
            </a:fld>
            <a:endParaRPr lang="en-CA"/>
          </a:p>
        </p:txBody>
      </p:sp>
      <p:sp>
        <p:nvSpPr>
          <p:cNvPr id="4" name="Footer Placeholder 3">
            <a:extLst>
              <a:ext uri="{FF2B5EF4-FFF2-40B4-BE49-F238E27FC236}">
                <a16:creationId xmlns:a16="http://schemas.microsoft.com/office/drawing/2014/main" id="{94ABE46F-AC99-ED22-7950-B02C8D2DDD98}"/>
              </a:ext>
            </a:extLst>
          </p:cNvPr>
          <p:cNvSpPr>
            <a:spLocks noGrp="1"/>
          </p:cNvSpPr>
          <p:nvPr>
            <p:ph type="ftr" sz="quarter" idx="11"/>
          </p:nvPr>
        </p:nvSpPr>
        <p:spPr/>
        <p:txBody>
          <a:bodyPr/>
          <a:lstStyle/>
          <a:p>
            <a:r>
              <a:rPr lang="en-US"/>
              <a:t>Team#11 - Project #1 - U of T Data Analytics Boot Camp</a:t>
            </a:r>
            <a:endParaRPr lang="en-CA"/>
          </a:p>
        </p:txBody>
      </p:sp>
      <p:sp>
        <p:nvSpPr>
          <p:cNvPr id="5" name="Slide Number Placeholder 4">
            <a:extLst>
              <a:ext uri="{FF2B5EF4-FFF2-40B4-BE49-F238E27FC236}">
                <a16:creationId xmlns:a16="http://schemas.microsoft.com/office/drawing/2014/main" id="{20EA11EB-FA8D-41DB-EF82-CCD744558F2E}"/>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179026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01FC7E-2993-EFC7-E6A0-8C360CB82F69}"/>
              </a:ext>
            </a:extLst>
          </p:cNvPr>
          <p:cNvSpPr>
            <a:spLocks noGrp="1"/>
          </p:cNvSpPr>
          <p:nvPr>
            <p:ph type="dt" sz="half" idx="10"/>
          </p:nvPr>
        </p:nvSpPr>
        <p:spPr/>
        <p:txBody>
          <a:bodyPr/>
          <a:lstStyle/>
          <a:p>
            <a:fld id="{4732D52E-5ACB-424D-A700-CEFFB9D620C2}" type="datetime1">
              <a:rPr lang="en-CA" smtClean="0"/>
              <a:t>2022-12-12</a:t>
            </a:fld>
            <a:endParaRPr lang="en-CA"/>
          </a:p>
        </p:txBody>
      </p:sp>
      <p:sp>
        <p:nvSpPr>
          <p:cNvPr id="3" name="Footer Placeholder 2">
            <a:extLst>
              <a:ext uri="{FF2B5EF4-FFF2-40B4-BE49-F238E27FC236}">
                <a16:creationId xmlns:a16="http://schemas.microsoft.com/office/drawing/2014/main" id="{CCD78596-D795-32A6-449A-047A4C337CB9}"/>
              </a:ext>
            </a:extLst>
          </p:cNvPr>
          <p:cNvSpPr>
            <a:spLocks noGrp="1"/>
          </p:cNvSpPr>
          <p:nvPr>
            <p:ph type="ftr" sz="quarter" idx="11"/>
          </p:nvPr>
        </p:nvSpPr>
        <p:spPr/>
        <p:txBody>
          <a:bodyPr/>
          <a:lstStyle/>
          <a:p>
            <a:r>
              <a:rPr lang="en-US"/>
              <a:t>Team#11 - Project #1 - U of T Data Analytics Boot Camp</a:t>
            </a:r>
            <a:endParaRPr lang="en-CA"/>
          </a:p>
        </p:txBody>
      </p:sp>
      <p:sp>
        <p:nvSpPr>
          <p:cNvPr id="4" name="Slide Number Placeholder 3">
            <a:extLst>
              <a:ext uri="{FF2B5EF4-FFF2-40B4-BE49-F238E27FC236}">
                <a16:creationId xmlns:a16="http://schemas.microsoft.com/office/drawing/2014/main" id="{E8973951-6815-00E0-4B66-80D4BAAEBC19}"/>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2688591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4DFAA-E66D-64DE-36BC-33E1A25B75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3D5CF20-E21F-63D7-FFCB-7E08929790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9CF4D0F6-B957-B6D8-C3CD-F311152EBE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6FB6AE-2D3F-D535-B7B9-B55586890345}"/>
              </a:ext>
            </a:extLst>
          </p:cNvPr>
          <p:cNvSpPr>
            <a:spLocks noGrp="1"/>
          </p:cNvSpPr>
          <p:nvPr>
            <p:ph type="dt" sz="half" idx="10"/>
          </p:nvPr>
        </p:nvSpPr>
        <p:spPr/>
        <p:txBody>
          <a:bodyPr/>
          <a:lstStyle/>
          <a:p>
            <a:fld id="{5057E8A3-9F98-4459-AADC-90C22F4AAEB7}" type="datetime1">
              <a:rPr lang="en-CA" smtClean="0"/>
              <a:t>2022-12-12</a:t>
            </a:fld>
            <a:endParaRPr lang="en-CA"/>
          </a:p>
        </p:txBody>
      </p:sp>
      <p:sp>
        <p:nvSpPr>
          <p:cNvPr id="6" name="Footer Placeholder 5">
            <a:extLst>
              <a:ext uri="{FF2B5EF4-FFF2-40B4-BE49-F238E27FC236}">
                <a16:creationId xmlns:a16="http://schemas.microsoft.com/office/drawing/2014/main" id="{7DA43E47-8219-06B7-63F1-F17F003C7A63}"/>
              </a:ext>
            </a:extLst>
          </p:cNvPr>
          <p:cNvSpPr>
            <a:spLocks noGrp="1"/>
          </p:cNvSpPr>
          <p:nvPr>
            <p:ph type="ftr" sz="quarter" idx="11"/>
          </p:nvPr>
        </p:nvSpPr>
        <p:spPr/>
        <p:txBody>
          <a:bodyPr/>
          <a:lstStyle/>
          <a:p>
            <a:r>
              <a:rPr lang="en-US"/>
              <a:t>Team#11 - Project #1 - U of T Data Analytics Boot Camp</a:t>
            </a:r>
            <a:endParaRPr lang="en-CA"/>
          </a:p>
        </p:txBody>
      </p:sp>
      <p:sp>
        <p:nvSpPr>
          <p:cNvPr id="7" name="Slide Number Placeholder 6">
            <a:extLst>
              <a:ext uri="{FF2B5EF4-FFF2-40B4-BE49-F238E27FC236}">
                <a16:creationId xmlns:a16="http://schemas.microsoft.com/office/drawing/2014/main" id="{EF2C4E32-6CBC-F64D-7309-7609BF485329}"/>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350928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37D3B-75AC-B121-6E5A-19B8AFD02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794D4EA-64A0-729E-9161-D0423830BA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B5FC6151-E29D-6EB6-B6D2-344B99A042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624B6B-87F0-28ED-3246-47F79ADE2369}"/>
              </a:ext>
            </a:extLst>
          </p:cNvPr>
          <p:cNvSpPr>
            <a:spLocks noGrp="1"/>
          </p:cNvSpPr>
          <p:nvPr>
            <p:ph type="dt" sz="half" idx="10"/>
          </p:nvPr>
        </p:nvSpPr>
        <p:spPr/>
        <p:txBody>
          <a:bodyPr/>
          <a:lstStyle/>
          <a:p>
            <a:fld id="{81864C1F-2804-47BE-9657-F692C2BD3169}" type="datetime1">
              <a:rPr lang="en-CA" smtClean="0"/>
              <a:t>2022-12-12</a:t>
            </a:fld>
            <a:endParaRPr lang="en-CA"/>
          </a:p>
        </p:txBody>
      </p:sp>
      <p:sp>
        <p:nvSpPr>
          <p:cNvPr id="6" name="Footer Placeholder 5">
            <a:extLst>
              <a:ext uri="{FF2B5EF4-FFF2-40B4-BE49-F238E27FC236}">
                <a16:creationId xmlns:a16="http://schemas.microsoft.com/office/drawing/2014/main" id="{B702FFC2-2434-3FA5-6823-502F9EAE30DC}"/>
              </a:ext>
            </a:extLst>
          </p:cNvPr>
          <p:cNvSpPr>
            <a:spLocks noGrp="1"/>
          </p:cNvSpPr>
          <p:nvPr>
            <p:ph type="ftr" sz="quarter" idx="11"/>
          </p:nvPr>
        </p:nvSpPr>
        <p:spPr/>
        <p:txBody>
          <a:bodyPr/>
          <a:lstStyle/>
          <a:p>
            <a:r>
              <a:rPr lang="en-US"/>
              <a:t>Team#11 - Project #1 - U of T Data Analytics Boot Camp</a:t>
            </a:r>
            <a:endParaRPr lang="en-CA"/>
          </a:p>
        </p:txBody>
      </p:sp>
      <p:sp>
        <p:nvSpPr>
          <p:cNvPr id="7" name="Slide Number Placeholder 6">
            <a:extLst>
              <a:ext uri="{FF2B5EF4-FFF2-40B4-BE49-F238E27FC236}">
                <a16:creationId xmlns:a16="http://schemas.microsoft.com/office/drawing/2014/main" id="{3D704F07-ACEF-0637-B103-F9DB06E37F53}"/>
              </a:ext>
            </a:extLst>
          </p:cNvPr>
          <p:cNvSpPr>
            <a:spLocks noGrp="1"/>
          </p:cNvSpPr>
          <p:nvPr>
            <p:ph type="sldNum" sz="quarter" idx="12"/>
          </p:nvPr>
        </p:nvSpPr>
        <p:spPr/>
        <p:txBody>
          <a:bodyPr/>
          <a:lstStyle/>
          <a:p>
            <a:fld id="{252463B7-0228-4537-9726-CBBA1563DF15}" type="slidenum">
              <a:rPr lang="en-CA" smtClean="0"/>
              <a:t>‹#›</a:t>
            </a:fld>
            <a:endParaRPr lang="en-CA"/>
          </a:p>
        </p:txBody>
      </p:sp>
    </p:spTree>
    <p:extLst>
      <p:ext uri="{BB962C8B-B14F-4D97-AF65-F5344CB8AC3E}">
        <p14:creationId xmlns:p14="http://schemas.microsoft.com/office/powerpoint/2010/main" val="3799022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847D63-7736-43F7-4D3F-3E03CC1F66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65FFAA4-5854-8A8C-7C90-EA66D5D1C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8EA7267-B643-F5F5-21AD-B29EE17F0D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3312C0-85AA-4023-B87E-9A62E5F8DF9C}" type="datetime1">
              <a:rPr lang="en-CA" smtClean="0"/>
              <a:t>2022-12-12</a:t>
            </a:fld>
            <a:endParaRPr lang="en-CA"/>
          </a:p>
        </p:txBody>
      </p:sp>
      <p:sp>
        <p:nvSpPr>
          <p:cNvPr id="5" name="Footer Placeholder 4">
            <a:extLst>
              <a:ext uri="{FF2B5EF4-FFF2-40B4-BE49-F238E27FC236}">
                <a16:creationId xmlns:a16="http://schemas.microsoft.com/office/drawing/2014/main" id="{888AEA71-58C3-974C-C2CC-8676068BEE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EF6BCEE6-74B1-04D4-977B-0A7BE0228C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2463B7-0228-4537-9726-CBBA1563DF15}" type="slidenum">
              <a:rPr lang="en-CA" smtClean="0"/>
              <a:t>‹#›</a:t>
            </a:fld>
            <a:endParaRPr lang="en-CA"/>
          </a:p>
        </p:txBody>
      </p:sp>
    </p:spTree>
    <p:extLst>
      <p:ext uri="{BB962C8B-B14F-4D97-AF65-F5344CB8AC3E}">
        <p14:creationId xmlns:p14="http://schemas.microsoft.com/office/powerpoint/2010/main" val="4254470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51CBF03-77E6-AB47-20FC-15B7D760B8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46739"/>
            <a:ext cx="12192000" cy="4205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3480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33ED0D-82DD-FCE3-B52D-223AA32FE668}"/>
              </a:ext>
            </a:extLst>
          </p:cNvPr>
          <p:cNvPicPr>
            <a:picLocks noChangeAspect="1"/>
          </p:cNvPicPr>
          <p:nvPr/>
        </p:nvPicPr>
        <p:blipFill>
          <a:blip r:embed="rId2"/>
          <a:stretch>
            <a:fillRect/>
          </a:stretch>
        </p:blipFill>
        <p:spPr>
          <a:xfrm>
            <a:off x="571072" y="1073091"/>
            <a:ext cx="4411894" cy="4411894"/>
          </a:xfrm>
          <a:prstGeom prst="rect">
            <a:avLst/>
          </a:prstGeom>
        </p:spPr>
      </p:pic>
      <p:sp>
        <p:nvSpPr>
          <p:cNvPr id="4" name="TextBox 3">
            <a:extLst>
              <a:ext uri="{FF2B5EF4-FFF2-40B4-BE49-F238E27FC236}">
                <a16:creationId xmlns:a16="http://schemas.microsoft.com/office/drawing/2014/main" id="{54398866-B924-B9FF-874B-CA7CCA9868D1}"/>
              </a:ext>
            </a:extLst>
          </p:cNvPr>
          <p:cNvSpPr txBox="1"/>
          <p:nvPr/>
        </p:nvSpPr>
        <p:spPr>
          <a:xfrm>
            <a:off x="1964109" y="5175612"/>
            <a:ext cx="1625819" cy="461665"/>
          </a:xfrm>
          <a:prstGeom prst="rect">
            <a:avLst/>
          </a:prstGeom>
          <a:noFill/>
        </p:spPr>
        <p:txBody>
          <a:bodyPr wrap="square">
            <a:spAutoFit/>
          </a:bodyPr>
          <a:lstStyle/>
          <a:p>
            <a:pPr algn="ctr"/>
            <a:r>
              <a:rPr lang="en-CA" sz="2400" b="1" dirty="0">
                <a:solidFill>
                  <a:srgbClr val="24292F"/>
                </a:solidFill>
                <a:latin typeface="-apple-system"/>
              </a:rPr>
              <a:t>Questions</a:t>
            </a:r>
          </a:p>
        </p:txBody>
      </p:sp>
      <p:sp>
        <p:nvSpPr>
          <p:cNvPr id="6" name="TextBox 5">
            <a:extLst>
              <a:ext uri="{FF2B5EF4-FFF2-40B4-BE49-F238E27FC236}">
                <a16:creationId xmlns:a16="http://schemas.microsoft.com/office/drawing/2014/main" id="{A48AC855-4794-7B97-C83A-B948DFD5ED02}"/>
              </a:ext>
            </a:extLst>
          </p:cNvPr>
          <p:cNvSpPr txBox="1"/>
          <p:nvPr/>
        </p:nvSpPr>
        <p:spPr>
          <a:xfrm>
            <a:off x="5233693" y="1859339"/>
            <a:ext cx="6466062" cy="3139321"/>
          </a:xfrm>
          <a:prstGeom prst="rect">
            <a:avLst/>
          </a:prstGeom>
          <a:noFill/>
        </p:spPr>
        <p:txBody>
          <a:bodyPr wrap="square">
            <a:spAutoFit/>
          </a:bodyPr>
          <a:lstStyle/>
          <a:p>
            <a:r>
              <a:rPr lang="en-US" b="1" dirty="0">
                <a:solidFill>
                  <a:schemeClr val="bg1">
                    <a:lumMod val="75000"/>
                  </a:schemeClr>
                </a:solidFill>
              </a:rPr>
              <a:t>Q1. </a:t>
            </a:r>
            <a:r>
              <a:rPr lang="en-US" dirty="0">
                <a:solidFill>
                  <a:schemeClr val="bg1">
                    <a:lumMod val="75000"/>
                  </a:schemeClr>
                </a:solidFill>
              </a:rPr>
              <a:t>Is there a relationship between the stock price vs. number of daily cases/death worldwide?</a:t>
            </a:r>
          </a:p>
          <a:p>
            <a:endParaRPr lang="en-US" dirty="0">
              <a:solidFill>
                <a:schemeClr val="bg1">
                  <a:lumMod val="75000"/>
                </a:schemeClr>
              </a:solidFill>
            </a:endParaRPr>
          </a:p>
          <a:p>
            <a:r>
              <a:rPr lang="en-US" b="1" dirty="0">
                <a:solidFill>
                  <a:schemeClr val="bg1">
                    <a:lumMod val="75000"/>
                  </a:schemeClr>
                </a:solidFill>
              </a:rPr>
              <a:t>Q2. </a:t>
            </a:r>
            <a:r>
              <a:rPr lang="en-US" dirty="0">
                <a:solidFill>
                  <a:schemeClr val="bg1">
                    <a:lumMod val="75000"/>
                  </a:schemeClr>
                </a:solidFill>
              </a:rPr>
              <a:t>Is there a relationship between the stock price a </a:t>
            </a:r>
            <a:r>
              <a:rPr lang="en-US" b="1" dirty="0">
                <a:solidFill>
                  <a:schemeClr val="bg1">
                    <a:lumMod val="75000"/>
                  </a:schemeClr>
                </a:solidFill>
                <a:effectLst>
                  <a:outerShdw blurRad="38100" dist="38100" dir="2700000" algn="tl">
                    <a:srgbClr val="000000">
                      <a:alpha val="43137"/>
                    </a:srgbClr>
                  </a:outerShdw>
                </a:effectLst>
              </a:rPr>
              <a:t>week after </a:t>
            </a:r>
            <a:r>
              <a:rPr lang="en-US" dirty="0">
                <a:solidFill>
                  <a:schemeClr val="bg1">
                    <a:lumMod val="75000"/>
                  </a:schemeClr>
                </a:solidFill>
              </a:rPr>
              <a:t>the case count/death count vs. number of daily cases worldwide?</a:t>
            </a:r>
          </a:p>
          <a:p>
            <a:endParaRPr lang="en-US" dirty="0"/>
          </a:p>
          <a:p>
            <a:r>
              <a:rPr lang="en-US" b="1" dirty="0">
                <a:solidFill>
                  <a:srgbClr val="C00000"/>
                </a:solidFill>
              </a:rPr>
              <a:t>Q3. </a:t>
            </a:r>
            <a:r>
              <a:rPr lang="en-US" dirty="0"/>
              <a:t>Is there a relationship between the stock price vs. number of daily cases/deaths by </a:t>
            </a:r>
            <a:r>
              <a:rPr lang="en-US" b="1" dirty="0">
                <a:solidFill>
                  <a:srgbClr val="00B050"/>
                </a:solidFill>
                <a:effectLst>
                  <a:outerShdw blurRad="38100" dist="38100" dir="2700000" algn="tl">
                    <a:srgbClr val="000000">
                      <a:alpha val="43137"/>
                    </a:srgbClr>
                  </a:outerShdw>
                </a:effectLst>
              </a:rPr>
              <a:t>stock indicator</a:t>
            </a:r>
            <a:r>
              <a:rPr lang="en-US" dirty="0"/>
              <a:t>?</a:t>
            </a:r>
          </a:p>
          <a:p>
            <a:endParaRPr lang="en-US" dirty="0"/>
          </a:p>
          <a:p>
            <a:r>
              <a:rPr lang="en-US" b="1" dirty="0">
                <a:solidFill>
                  <a:srgbClr val="C00000"/>
                </a:solidFill>
              </a:rPr>
              <a:t>Q4. </a:t>
            </a:r>
            <a:r>
              <a:rPr lang="en-US" dirty="0"/>
              <a:t>Is the price movement an industry-wide trend? </a:t>
            </a:r>
          </a:p>
          <a:p>
            <a:pPr algn="ctr"/>
            <a:r>
              <a:rPr lang="en-US" b="1" dirty="0">
                <a:solidFill>
                  <a:srgbClr val="FFC000"/>
                </a:solidFill>
                <a:effectLst>
                  <a:outerShdw blurRad="38100" dist="38100" dir="2700000" algn="tl">
                    <a:srgbClr val="000000">
                      <a:alpha val="43137"/>
                    </a:srgbClr>
                  </a:outerShdw>
                </a:effectLst>
              </a:rPr>
              <a:t>compare Netflix with their main competitor Disney +</a:t>
            </a:r>
          </a:p>
        </p:txBody>
      </p:sp>
      <p:sp>
        <p:nvSpPr>
          <p:cNvPr id="7" name="Footer Placeholder 6">
            <a:extLst>
              <a:ext uri="{FF2B5EF4-FFF2-40B4-BE49-F238E27FC236}">
                <a16:creationId xmlns:a16="http://schemas.microsoft.com/office/drawing/2014/main" id="{6A3A5024-200F-CEC9-7D66-C9291A83CBA6}"/>
              </a:ext>
            </a:extLst>
          </p:cNvPr>
          <p:cNvSpPr>
            <a:spLocks noGrp="1"/>
          </p:cNvSpPr>
          <p:nvPr>
            <p:ph type="ftr" sz="quarter" idx="11"/>
          </p:nvPr>
        </p:nvSpPr>
        <p:spPr/>
        <p:txBody>
          <a:bodyPr/>
          <a:lstStyle/>
          <a:p>
            <a:r>
              <a:rPr lang="en-US"/>
              <a:t>Team#11 - Project #1 - U of T Data Analytics Boot Camp</a:t>
            </a:r>
            <a:endParaRPr lang="en-CA"/>
          </a:p>
        </p:txBody>
      </p:sp>
      <p:sp>
        <p:nvSpPr>
          <p:cNvPr id="8" name="Slide Number Placeholder 7">
            <a:extLst>
              <a:ext uri="{FF2B5EF4-FFF2-40B4-BE49-F238E27FC236}">
                <a16:creationId xmlns:a16="http://schemas.microsoft.com/office/drawing/2014/main" id="{117D1EA2-6264-C155-B5D5-B5F5E9B5676D}"/>
              </a:ext>
            </a:extLst>
          </p:cNvPr>
          <p:cNvSpPr>
            <a:spLocks noGrp="1"/>
          </p:cNvSpPr>
          <p:nvPr>
            <p:ph type="sldNum" sz="quarter" idx="12"/>
          </p:nvPr>
        </p:nvSpPr>
        <p:spPr/>
        <p:txBody>
          <a:bodyPr/>
          <a:lstStyle/>
          <a:p>
            <a:fld id="{252463B7-0228-4537-9726-CBBA1563DF15}" type="slidenum">
              <a:rPr lang="en-CA" smtClean="0"/>
              <a:t>10</a:t>
            </a:fld>
            <a:endParaRPr lang="en-CA"/>
          </a:p>
        </p:txBody>
      </p:sp>
      <p:grpSp>
        <p:nvGrpSpPr>
          <p:cNvPr id="9" name="Group 8">
            <a:extLst>
              <a:ext uri="{FF2B5EF4-FFF2-40B4-BE49-F238E27FC236}">
                <a16:creationId xmlns:a16="http://schemas.microsoft.com/office/drawing/2014/main" id="{6D1E603D-1156-BFE9-CC3D-61F8C6055569}"/>
              </a:ext>
            </a:extLst>
          </p:cNvPr>
          <p:cNvGrpSpPr/>
          <p:nvPr/>
        </p:nvGrpSpPr>
        <p:grpSpPr>
          <a:xfrm>
            <a:off x="0" y="6447663"/>
            <a:ext cx="12197274" cy="214802"/>
            <a:chOff x="0" y="6447663"/>
            <a:chExt cx="12197274" cy="214802"/>
          </a:xfrm>
        </p:grpSpPr>
        <p:sp>
          <p:nvSpPr>
            <p:cNvPr id="10" name="Freeform: Shape 9">
              <a:extLst>
                <a:ext uri="{FF2B5EF4-FFF2-40B4-BE49-F238E27FC236}">
                  <a16:creationId xmlns:a16="http://schemas.microsoft.com/office/drawing/2014/main" id="{6AF52CB9-387B-FB92-2169-36DED4D050B8}"/>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A45E0B72-648C-882A-BCF2-BF01DE005DF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reeform: Shape 11">
              <a:extLst>
                <a:ext uri="{FF2B5EF4-FFF2-40B4-BE49-F238E27FC236}">
                  <a16:creationId xmlns:a16="http://schemas.microsoft.com/office/drawing/2014/main" id="{154451AD-1D88-36BD-AF20-800C9BAE60CE}"/>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722475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11</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B050"/>
                </a:solidFill>
                <a:effectLst>
                  <a:outerShdw blurRad="38100" dist="38100" dir="2700000" algn="tl">
                    <a:srgbClr val="000000">
                      <a:alpha val="43137"/>
                    </a:srgbClr>
                  </a:outerShdw>
                </a:effectLst>
              </a:rPr>
              <a:t>stock indicator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pic>
        <p:nvPicPr>
          <p:cNvPr id="13" name="Picture 12">
            <a:extLst>
              <a:ext uri="{FF2B5EF4-FFF2-40B4-BE49-F238E27FC236}">
                <a16:creationId xmlns:a16="http://schemas.microsoft.com/office/drawing/2014/main" id="{A116D4B9-B145-6626-D302-AFF6242E23B7}"/>
              </a:ext>
            </a:extLst>
          </p:cNvPr>
          <p:cNvPicPr>
            <a:picLocks noChangeAspect="1"/>
          </p:cNvPicPr>
          <p:nvPr/>
        </p:nvPicPr>
        <p:blipFill>
          <a:blip r:embed="rId2"/>
          <a:stretch>
            <a:fillRect/>
          </a:stretch>
        </p:blipFill>
        <p:spPr>
          <a:xfrm>
            <a:off x="171363" y="1995959"/>
            <a:ext cx="5924637" cy="3389460"/>
          </a:xfrm>
          <a:prstGeom prst="rect">
            <a:avLst/>
          </a:prstGeom>
        </p:spPr>
      </p:pic>
      <p:sp>
        <p:nvSpPr>
          <p:cNvPr id="5" name="TextBox 4">
            <a:extLst>
              <a:ext uri="{FF2B5EF4-FFF2-40B4-BE49-F238E27FC236}">
                <a16:creationId xmlns:a16="http://schemas.microsoft.com/office/drawing/2014/main" id="{35BF5D1F-90E3-000F-28C8-695189924669}"/>
              </a:ext>
            </a:extLst>
          </p:cNvPr>
          <p:cNvSpPr txBox="1"/>
          <p:nvPr/>
        </p:nvSpPr>
        <p:spPr>
          <a:xfrm>
            <a:off x="386256" y="1262399"/>
            <a:ext cx="6101254" cy="369332"/>
          </a:xfrm>
          <a:prstGeom prst="rect">
            <a:avLst/>
          </a:prstGeom>
          <a:noFill/>
        </p:spPr>
        <p:txBody>
          <a:bodyPr wrap="square">
            <a:spAutoFit/>
          </a:bodyPr>
          <a:lstStyle/>
          <a:p>
            <a:r>
              <a:rPr lang="en-US" b="1" dirty="0">
                <a:solidFill>
                  <a:srgbClr val="FF0000"/>
                </a:solidFill>
                <a:effectLst>
                  <a:outerShdw blurRad="38100" dist="38100" dir="2700000" algn="tl">
                    <a:srgbClr val="000000">
                      <a:alpha val="43137"/>
                    </a:srgbClr>
                  </a:outerShdw>
                </a:effectLst>
              </a:rPr>
              <a:t>1. SMA (Simple Moving Average) Indicator</a:t>
            </a:r>
          </a:p>
        </p:txBody>
      </p:sp>
      <p:pic>
        <p:nvPicPr>
          <p:cNvPr id="18" name="Picture 17">
            <a:extLst>
              <a:ext uri="{FF2B5EF4-FFF2-40B4-BE49-F238E27FC236}">
                <a16:creationId xmlns:a16="http://schemas.microsoft.com/office/drawing/2014/main" id="{B8CA2438-8C55-A36D-F670-7AE5DCE78909}"/>
              </a:ext>
            </a:extLst>
          </p:cNvPr>
          <p:cNvPicPr>
            <a:picLocks noChangeAspect="1"/>
          </p:cNvPicPr>
          <p:nvPr/>
        </p:nvPicPr>
        <p:blipFill>
          <a:blip r:embed="rId3"/>
          <a:stretch>
            <a:fillRect/>
          </a:stretch>
        </p:blipFill>
        <p:spPr>
          <a:xfrm>
            <a:off x="6205326" y="1116341"/>
            <a:ext cx="2784279" cy="2520000"/>
          </a:xfrm>
          <a:prstGeom prst="rect">
            <a:avLst/>
          </a:prstGeom>
        </p:spPr>
      </p:pic>
      <p:pic>
        <p:nvPicPr>
          <p:cNvPr id="19" name="Picture 18">
            <a:extLst>
              <a:ext uri="{FF2B5EF4-FFF2-40B4-BE49-F238E27FC236}">
                <a16:creationId xmlns:a16="http://schemas.microsoft.com/office/drawing/2014/main" id="{84843EE6-648C-07C5-AC1C-4D60364E036C}"/>
              </a:ext>
            </a:extLst>
          </p:cNvPr>
          <p:cNvPicPr>
            <a:picLocks noChangeAspect="1"/>
          </p:cNvPicPr>
          <p:nvPr/>
        </p:nvPicPr>
        <p:blipFill>
          <a:blip r:embed="rId4"/>
          <a:stretch>
            <a:fillRect/>
          </a:stretch>
        </p:blipFill>
        <p:spPr>
          <a:xfrm>
            <a:off x="9021466" y="1120030"/>
            <a:ext cx="2784278" cy="2520000"/>
          </a:xfrm>
          <a:prstGeom prst="rect">
            <a:avLst/>
          </a:prstGeom>
        </p:spPr>
      </p:pic>
      <p:pic>
        <p:nvPicPr>
          <p:cNvPr id="20" name="Picture 19">
            <a:extLst>
              <a:ext uri="{FF2B5EF4-FFF2-40B4-BE49-F238E27FC236}">
                <a16:creationId xmlns:a16="http://schemas.microsoft.com/office/drawing/2014/main" id="{80FC2262-5C7D-829D-75DD-40B1F654BE9A}"/>
              </a:ext>
            </a:extLst>
          </p:cNvPr>
          <p:cNvPicPr>
            <a:picLocks noChangeAspect="1"/>
          </p:cNvPicPr>
          <p:nvPr/>
        </p:nvPicPr>
        <p:blipFill>
          <a:blip r:embed="rId5"/>
          <a:stretch>
            <a:fillRect/>
          </a:stretch>
        </p:blipFill>
        <p:spPr>
          <a:xfrm>
            <a:off x="6314078" y="3690689"/>
            <a:ext cx="2675527" cy="2520000"/>
          </a:xfrm>
          <a:prstGeom prst="rect">
            <a:avLst/>
          </a:prstGeom>
        </p:spPr>
      </p:pic>
      <p:pic>
        <p:nvPicPr>
          <p:cNvPr id="21" name="Picture 20">
            <a:extLst>
              <a:ext uri="{FF2B5EF4-FFF2-40B4-BE49-F238E27FC236}">
                <a16:creationId xmlns:a16="http://schemas.microsoft.com/office/drawing/2014/main" id="{76D644C2-A42F-4A60-1669-5E49747CD598}"/>
              </a:ext>
            </a:extLst>
          </p:cNvPr>
          <p:cNvPicPr>
            <a:picLocks noChangeAspect="1"/>
          </p:cNvPicPr>
          <p:nvPr/>
        </p:nvPicPr>
        <p:blipFill>
          <a:blip r:embed="rId6"/>
          <a:stretch>
            <a:fillRect/>
          </a:stretch>
        </p:blipFill>
        <p:spPr>
          <a:xfrm>
            <a:off x="9130217" y="3690689"/>
            <a:ext cx="2675527" cy="2520000"/>
          </a:xfrm>
          <a:prstGeom prst="rect">
            <a:avLst/>
          </a:prstGeom>
        </p:spPr>
      </p:pic>
    </p:spTree>
    <p:extLst>
      <p:ext uri="{BB962C8B-B14F-4D97-AF65-F5344CB8AC3E}">
        <p14:creationId xmlns:p14="http://schemas.microsoft.com/office/powerpoint/2010/main" val="1922955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12</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B050"/>
                </a:solidFill>
                <a:effectLst>
                  <a:outerShdw blurRad="38100" dist="38100" dir="2700000" algn="tl">
                    <a:srgbClr val="000000">
                      <a:alpha val="43137"/>
                    </a:srgbClr>
                  </a:outerShdw>
                </a:effectLst>
              </a:rPr>
              <a:t>stock indicator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sp>
        <p:nvSpPr>
          <p:cNvPr id="5" name="TextBox 4">
            <a:extLst>
              <a:ext uri="{FF2B5EF4-FFF2-40B4-BE49-F238E27FC236}">
                <a16:creationId xmlns:a16="http://schemas.microsoft.com/office/drawing/2014/main" id="{35BF5D1F-90E3-000F-28C8-695189924669}"/>
              </a:ext>
            </a:extLst>
          </p:cNvPr>
          <p:cNvSpPr txBox="1"/>
          <p:nvPr/>
        </p:nvSpPr>
        <p:spPr>
          <a:xfrm>
            <a:off x="386256" y="1262399"/>
            <a:ext cx="6101254" cy="369332"/>
          </a:xfrm>
          <a:prstGeom prst="rect">
            <a:avLst/>
          </a:prstGeom>
          <a:noFill/>
        </p:spPr>
        <p:txBody>
          <a:bodyPr wrap="square">
            <a:spAutoFit/>
          </a:bodyPr>
          <a:lstStyle/>
          <a:p>
            <a:r>
              <a:rPr lang="en-US" b="1" dirty="0">
                <a:solidFill>
                  <a:srgbClr val="FF0000"/>
                </a:solidFill>
                <a:effectLst>
                  <a:outerShdw blurRad="38100" dist="38100" dir="2700000" algn="tl">
                    <a:srgbClr val="000000">
                      <a:alpha val="43137"/>
                    </a:srgbClr>
                  </a:outerShdw>
                </a:effectLst>
              </a:rPr>
              <a:t>2. IchimokuCloud Indicator</a:t>
            </a:r>
          </a:p>
        </p:txBody>
      </p:sp>
      <p:pic>
        <p:nvPicPr>
          <p:cNvPr id="11" name="Picture 10">
            <a:extLst>
              <a:ext uri="{FF2B5EF4-FFF2-40B4-BE49-F238E27FC236}">
                <a16:creationId xmlns:a16="http://schemas.microsoft.com/office/drawing/2014/main" id="{56A6F497-0F63-96B7-C400-E0E70C3CE0E3}"/>
              </a:ext>
            </a:extLst>
          </p:cNvPr>
          <p:cNvPicPr>
            <a:picLocks noChangeAspect="1"/>
          </p:cNvPicPr>
          <p:nvPr/>
        </p:nvPicPr>
        <p:blipFill>
          <a:blip r:embed="rId2"/>
          <a:stretch>
            <a:fillRect/>
          </a:stretch>
        </p:blipFill>
        <p:spPr>
          <a:xfrm>
            <a:off x="6294382" y="1142297"/>
            <a:ext cx="2784278" cy="2520000"/>
          </a:xfrm>
          <a:prstGeom prst="rect">
            <a:avLst/>
          </a:prstGeom>
        </p:spPr>
      </p:pic>
      <p:pic>
        <p:nvPicPr>
          <p:cNvPr id="12" name="Picture 11">
            <a:extLst>
              <a:ext uri="{FF2B5EF4-FFF2-40B4-BE49-F238E27FC236}">
                <a16:creationId xmlns:a16="http://schemas.microsoft.com/office/drawing/2014/main" id="{8FF18371-A5F9-F5DA-FB22-71CEFDF36AD5}"/>
              </a:ext>
            </a:extLst>
          </p:cNvPr>
          <p:cNvPicPr>
            <a:picLocks noChangeAspect="1"/>
          </p:cNvPicPr>
          <p:nvPr/>
        </p:nvPicPr>
        <p:blipFill>
          <a:blip r:embed="rId3"/>
          <a:stretch>
            <a:fillRect/>
          </a:stretch>
        </p:blipFill>
        <p:spPr>
          <a:xfrm>
            <a:off x="9157509" y="1128528"/>
            <a:ext cx="2784278" cy="2520000"/>
          </a:xfrm>
          <a:prstGeom prst="rect">
            <a:avLst/>
          </a:prstGeom>
        </p:spPr>
      </p:pic>
      <p:pic>
        <p:nvPicPr>
          <p:cNvPr id="14" name="Picture 13">
            <a:extLst>
              <a:ext uri="{FF2B5EF4-FFF2-40B4-BE49-F238E27FC236}">
                <a16:creationId xmlns:a16="http://schemas.microsoft.com/office/drawing/2014/main" id="{DF2EF140-BF41-9E3A-A2F5-458FAC473A34}"/>
              </a:ext>
            </a:extLst>
          </p:cNvPr>
          <p:cNvPicPr>
            <a:picLocks noChangeAspect="1"/>
          </p:cNvPicPr>
          <p:nvPr/>
        </p:nvPicPr>
        <p:blipFill>
          <a:blip r:embed="rId4"/>
          <a:stretch>
            <a:fillRect/>
          </a:stretch>
        </p:blipFill>
        <p:spPr>
          <a:xfrm>
            <a:off x="7909035" y="3749323"/>
            <a:ext cx="2675527" cy="2520000"/>
          </a:xfrm>
          <a:prstGeom prst="rect">
            <a:avLst/>
          </a:prstGeom>
        </p:spPr>
      </p:pic>
      <p:pic>
        <p:nvPicPr>
          <p:cNvPr id="15" name="Picture 14">
            <a:extLst>
              <a:ext uri="{FF2B5EF4-FFF2-40B4-BE49-F238E27FC236}">
                <a16:creationId xmlns:a16="http://schemas.microsoft.com/office/drawing/2014/main" id="{9FFB5C6A-38B6-6954-712A-C7E86DB06463}"/>
              </a:ext>
            </a:extLst>
          </p:cNvPr>
          <p:cNvPicPr>
            <a:picLocks noChangeAspect="1"/>
          </p:cNvPicPr>
          <p:nvPr/>
        </p:nvPicPr>
        <p:blipFill>
          <a:blip r:embed="rId5"/>
          <a:stretch>
            <a:fillRect/>
          </a:stretch>
        </p:blipFill>
        <p:spPr>
          <a:xfrm>
            <a:off x="145358" y="2053723"/>
            <a:ext cx="5950642" cy="3391200"/>
          </a:xfrm>
          <a:prstGeom prst="rect">
            <a:avLst/>
          </a:prstGeom>
        </p:spPr>
      </p:pic>
    </p:spTree>
    <p:extLst>
      <p:ext uri="{BB962C8B-B14F-4D97-AF65-F5344CB8AC3E}">
        <p14:creationId xmlns:p14="http://schemas.microsoft.com/office/powerpoint/2010/main" val="474732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13</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B050"/>
                </a:solidFill>
                <a:effectLst>
                  <a:outerShdw blurRad="38100" dist="38100" dir="2700000" algn="tl">
                    <a:srgbClr val="000000">
                      <a:alpha val="43137"/>
                    </a:srgbClr>
                  </a:outerShdw>
                </a:effectLst>
              </a:rPr>
              <a:t>stock indicator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sp>
        <p:nvSpPr>
          <p:cNvPr id="5" name="TextBox 4">
            <a:extLst>
              <a:ext uri="{FF2B5EF4-FFF2-40B4-BE49-F238E27FC236}">
                <a16:creationId xmlns:a16="http://schemas.microsoft.com/office/drawing/2014/main" id="{35BF5D1F-90E3-000F-28C8-695189924669}"/>
              </a:ext>
            </a:extLst>
          </p:cNvPr>
          <p:cNvSpPr txBox="1"/>
          <p:nvPr/>
        </p:nvSpPr>
        <p:spPr>
          <a:xfrm>
            <a:off x="386256" y="1262399"/>
            <a:ext cx="6101254" cy="369332"/>
          </a:xfrm>
          <a:prstGeom prst="rect">
            <a:avLst/>
          </a:prstGeom>
          <a:noFill/>
        </p:spPr>
        <p:txBody>
          <a:bodyPr wrap="square">
            <a:spAutoFit/>
          </a:bodyPr>
          <a:lstStyle/>
          <a:p>
            <a:r>
              <a:rPr lang="en-US" b="1" dirty="0">
                <a:solidFill>
                  <a:srgbClr val="FF0000"/>
                </a:solidFill>
                <a:effectLst>
                  <a:outerShdw blurRad="38100" dist="38100" dir="2700000" algn="tl">
                    <a:srgbClr val="000000">
                      <a:alpha val="43137"/>
                    </a:srgbClr>
                  </a:outerShdw>
                </a:effectLst>
              </a:rPr>
              <a:t>3. ADX (Average directional index) Indicator</a:t>
            </a:r>
          </a:p>
        </p:txBody>
      </p:sp>
      <p:pic>
        <p:nvPicPr>
          <p:cNvPr id="15" name="Picture 14">
            <a:extLst>
              <a:ext uri="{FF2B5EF4-FFF2-40B4-BE49-F238E27FC236}">
                <a16:creationId xmlns:a16="http://schemas.microsoft.com/office/drawing/2014/main" id="{F6CFEAA8-4AB7-5335-8C22-7D9E80A82447}"/>
              </a:ext>
            </a:extLst>
          </p:cNvPr>
          <p:cNvPicPr>
            <a:picLocks noChangeAspect="1"/>
          </p:cNvPicPr>
          <p:nvPr/>
        </p:nvPicPr>
        <p:blipFill>
          <a:blip r:embed="rId2"/>
          <a:stretch>
            <a:fillRect/>
          </a:stretch>
        </p:blipFill>
        <p:spPr>
          <a:xfrm>
            <a:off x="6353019" y="1158033"/>
            <a:ext cx="2748217" cy="2520000"/>
          </a:xfrm>
          <a:prstGeom prst="rect">
            <a:avLst/>
          </a:prstGeom>
        </p:spPr>
      </p:pic>
      <p:sp>
        <p:nvSpPr>
          <p:cNvPr id="16" name="TextBox 15">
            <a:extLst>
              <a:ext uri="{FF2B5EF4-FFF2-40B4-BE49-F238E27FC236}">
                <a16:creationId xmlns:a16="http://schemas.microsoft.com/office/drawing/2014/main" id="{3D44E0CD-F66F-9C9C-5D36-7E0BF4F30C9A}"/>
              </a:ext>
            </a:extLst>
          </p:cNvPr>
          <p:cNvSpPr txBox="1"/>
          <p:nvPr/>
        </p:nvSpPr>
        <p:spPr>
          <a:xfrm>
            <a:off x="6676697" y="2218614"/>
            <a:ext cx="418704" cy="369332"/>
          </a:xfrm>
          <a:prstGeom prst="rect">
            <a:avLst/>
          </a:prstGeom>
          <a:noFill/>
        </p:spPr>
        <p:txBody>
          <a:bodyPr wrap="none" rtlCol="0">
            <a:spAutoFit/>
          </a:bodyPr>
          <a:lstStyle/>
          <a:p>
            <a:r>
              <a:rPr lang="en-CA" b="1" dirty="0">
                <a:solidFill>
                  <a:srgbClr val="FF0000"/>
                </a:solidFill>
              </a:rPr>
              <a:t>14</a:t>
            </a:r>
          </a:p>
        </p:txBody>
      </p:sp>
      <p:pic>
        <p:nvPicPr>
          <p:cNvPr id="17" name="Picture 16">
            <a:extLst>
              <a:ext uri="{FF2B5EF4-FFF2-40B4-BE49-F238E27FC236}">
                <a16:creationId xmlns:a16="http://schemas.microsoft.com/office/drawing/2014/main" id="{0971953E-58E4-AB76-148E-328346B93A0D}"/>
              </a:ext>
            </a:extLst>
          </p:cNvPr>
          <p:cNvPicPr>
            <a:picLocks noChangeAspect="1"/>
          </p:cNvPicPr>
          <p:nvPr/>
        </p:nvPicPr>
        <p:blipFill>
          <a:blip r:embed="rId3"/>
          <a:stretch>
            <a:fillRect/>
          </a:stretch>
        </p:blipFill>
        <p:spPr>
          <a:xfrm>
            <a:off x="9172183" y="1158033"/>
            <a:ext cx="2748217" cy="2520000"/>
          </a:xfrm>
          <a:prstGeom prst="rect">
            <a:avLst/>
          </a:prstGeom>
        </p:spPr>
      </p:pic>
      <p:pic>
        <p:nvPicPr>
          <p:cNvPr id="18" name="Picture 17">
            <a:extLst>
              <a:ext uri="{FF2B5EF4-FFF2-40B4-BE49-F238E27FC236}">
                <a16:creationId xmlns:a16="http://schemas.microsoft.com/office/drawing/2014/main" id="{CDDC8C1D-D653-2868-79C3-2B22E1450BE0}"/>
              </a:ext>
            </a:extLst>
          </p:cNvPr>
          <p:cNvPicPr>
            <a:picLocks noChangeAspect="1"/>
          </p:cNvPicPr>
          <p:nvPr/>
        </p:nvPicPr>
        <p:blipFill>
          <a:blip r:embed="rId4"/>
          <a:stretch>
            <a:fillRect/>
          </a:stretch>
        </p:blipFill>
        <p:spPr>
          <a:xfrm>
            <a:off x="7742221" y="3819771"/>
            <a:ext cx="2859924" cy="2520000"/>
          </a:xfrm>
          <a:prstGeom prst="rect">
            <a:avLst/>
          </a:prstGeom>
        </p:spPr>
      </p:pic>
      <p:sp>
        <p:nvSpPr>
          <p:cNvPr id="19" name="TextBox 18">
            <a:extLst>
              <a:ext uri="{FF2B5EF4-FFF2-40B4-BE49-F238E27FC236}">
                <a16:creationId xmlns:a16="http://schemas.microsoft.com/office/drawing/2014/main" id="{45A07F05-712B-3B8E-11F3-6A4854F6C9F1}"/>
              </a:ext>
            </a:extLst>
          </p:cNvPr>
          <p:cNvSpPr txBox="1"/>
          <p:nvPr/>
        </p:nvSpPr>
        <p:spPr>
          <a:xfrm>
            <a:off x="9492782" y="2218614"/>
            <a:ext cx="418704" cy="369332"/>
          </a:xfrm>
          <a:prstGeom prst="rect">
            <a:avLst/>
          </a:prstGeom>
          <a:noFill/>
        </p:spPr>
        <p:txBody>
          <a:bodyPr wrap="none" rtlCol="0">
            <a:spAutoFit/>
          </a:bodyPr>
          <a:lstStyle/>
          <a:p>
            <a:r>
              <a:rPr lang="en-CA" b="1" dirty="0">
                <a:solidFill>
                  <a:srgbClr val="FF0000"/>
                </a:solidFill>
              </a:rPr>
              <a:t>30</a:t>
            </a:r>
          </a:p>
        </p:txBody>
      </p:sp>
      <p:sp>
        <p:nvSpPr>
          <p:cNvPr id="23" name="TextBox 22">
            <a:extLst>
              <a:ext uri="{FF2B5EF4-FFF2-40B4-BE49-F238E27FC236}">
                <a16:creationId xmlns:a16="http://schemas.microsoft.com/office/drawing/2014/main" id="{2219901E-BCBC-F058-E6B7-F86EEB3A0232}"/>
              </a:ext>
            </a:extLst>
          </p:cNvPr>
          <p:cNvSpPr txBox="1"/>
          <p:nvPr/>
        </p:nvSpPr>
        <p:spPr>
          <a:xfrm>
            <a:off x="8150377" y="4699323"/>
            <a:ext cx="920445" cy="369332"/>
          </a:xfrm>
          <a:prstGeom prst="rect">
            <a:avLst/>
          </a:prstGeom>
          <a:noFill/>
        </p:spPr>
        <p:txBody>
          <a:bodyPr wrap="none" rtlCol="0">
            <a:spAutoFit/>
          </a:bodyPr>
          <a:lstStyle/>
          <a:p>
            <a:r>
              <a:rPr lang="en-CA" b="1" dirty="0">
                <a:solidFill>
                  <a:srgbClr val="FF0000"/>
                </a:solidFill>
              </a:rPr>
              <a:t>14 &amp; 30</a:t>
            </a:r>
          </a:p>
        </p:txBody>
      </p:sp>
      <p:pic>
        <p:nvPicPr>
          <p:cNvPr id="24" name="Picture 23">
            <a:extLst>
              <a:ext uri="{FF2B5EF4-FFF2-40B4-BE49-F238E27FC236}">
                <a16:creationId xmlns:a16="http://schemas.microsoft.com/office/drawing/2014/main" id="{2CFAF2F0-B043-EB90-DA1C-CD9E1C3706D2}"/>
              </a:ext>
            </a:extLst>
          </p:cNvPr>
          <p:cNvPicPr>
            <a:picLocks noChangeAspect="1"/>
          </p:cNvPicPr>
          <p:nvPr/>
        </p:nvPicPr>
        <p:blipFill>
          <a:blip r:embed="rId5"/>
          <a:stretch>
            <a:fillRect/>
          </a:stretch>
        </p:blipFill>
        <p:spPr>
          <a:xfrm>
            <a:off x="119853" y="2124171"/>
            <a:ext cx="6233166" cy="3391200"/>
          </a:xfrm>
          <a:prstGeom prst="rect">
            <a:avLst/>
          </a:prstGeom>
        </p:spPr>
      </p:pic>
    </p:spTree>
    <p:extLst>
      <p:ext uri="{BB962C8B-B14F-4D97-AF65-F5344CB8AC3E}">
        <p14:creationId xmlns:p14="http://schemas.microsoft.com/office/powerpoint/2010/main" val="146601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A9DB8A1-EED3-C83A-59DD-B6F00ACF6294}"/>
              </a:ext>
            </a:extLst>
          </p:cNvPr>
          <p:cNvPicPr>
            <a:picLocks noChangeAspect="1"/>
          </p:cNvPicPr>
          <p:nvPr/>
        </p:nvPicPr>
        <p:blipFill>
          <a:blip r:embed="rId2"/>
          <a:stretch>
            <a:fillRect/>
          </a:stretch>
        </p:blipFill>
        <p:spPr>
          <a:xfrm>
            <a:off x="7696713" y="3723728"/>
            <a:ext cx="2748217" cy="2520000"/>
          </a:xfrm>
          <a:prstGeom prst="rect">
            <a:avLst/>
          </a:prstGeom>
        </p:spPr>
      </p:pic>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14</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B050"/>
                </a:solidFill>
                <a:effectLst>
                  <a:outerShdw blurRad="38100" dist="38100" dir="2700000" algn="tl">
                    <a:srgbClr val="000000">
                      <a:alpha val="43137"/>
                    </a:srgbClr>
                  </a:outerShdw>
                </a:effectLst>
              </a:rPr>
              <a:t>stock indicator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sp>
        <p:nvSpPr>
          <p:cNvPr id="5" name="TextBox 4">
            <a:extLst>
              <a:ext uri="{FF2B5EF4-FFF2-40B4-BE49-F238E27FC236}">
                <a16:creationId xmlns:a16="http://schemas.microsoft.com/office/drawing/2014/main" id="{35BF5D1F-90E3-000F-28C8-695189924669}"/>
              </a:ext>
            </a:extLst>
          </p:cNvPr>
          <p:cNvSpPr txBox="1"/>
          <p:nvPr/>
        </p:nvSpPr>
        <p:spPr>
          <a:xfrm>
            <a:off x="386256" y="1262399"/>
            <a:ext cx="6101254" cy="369332"/>
          </a:xfrm>
          <a:prstGeom prst="rect">
            <a:avLst/>
          </a:prstGeom>
          <a:noFill/>
        </p:spPr>
        <p:txBody>
          <a:bodyPr wrap="square">
            <a:spAutoFit/>
          </a:bodyPr>
          <a:lstStyle/>
          <a:p>
            <a:r>
              <a:rPr lang="en-US" b="1" dirty="0">
                <a:solidFill>
                  <a:srgbClr val="FF0000"/>
                </a:solidFill>
                <a:effectLst>
                  <a:outerShdw blurRad="38100" dist="38100" dir="2700000" algn="tl">
                    <a:srgbClr val="000000">
                      <a:alpha val="43137"/>
                    </a:srgbClr>
                  </a:outerShdw>
                </a:effectLst>
              </a:rPr>
              <a:t>4. Stochastic Oscillator</a:t>
            </a:r>
          </a:p>
        </p:txBody>
      </p:sp>
      <p:sp>
        <p:nvSpPr>
          <p:cNvPr id="23" name="TextBox 22">
            <a:extLst>
              <a:ext uri="{FF2B5EF4-FFF2-40B4-BE49-F238E27FC236}">
                <a16:creationId xmlns:a16="http://schemas.microsoft.com/office/drawing/2014/main" id="{2219901E-BCBC-F058-E6B7-F86EEB3A0232}"/>
              </a:ext>
            </a:extLst>
          </p:cNvPr>
          <p:cNvSpPr txBox="1"/>
          <p:nvPr/>
        </p:nvSpPr>
        <p:spPr>
          <a:xfrm>
            <a:off x="8090035" y="4699323"/>
            <a:ext cx="511679" cy="369332"/>
          </a:xfrm>
          <a:prstGeom prst="rect">
            <a:avLst/>
          </a:prstGeom>
          <a:noFill/>
        </p:spPr>
        <p:txBody>
          <a:bodyPr wrap="none" rtlCol="0">
            <a:spAutoFit/>
          </a:bodyPr>
          <a:lstStyle/>
          <a:p>
            <a:r>
              <a:rPr lang="en-CA" b="1" dirty="0">
                <a:solidFill>
                  <a:srgbClr val="FF0000"/>
                </a:solidFill>
              </a:rPr>
              <a:t>out</a:t>
            </a:r>
          </a:p>
        </p:txBody>
      </p:sp>
      <p:pic>
        <p:nvPicPr>
          <p:cNvPr id="4" name="Picture 3">
            <a:extLst>
              <a:ext uri="{FF2B5EF4-FFF2-40B4-BE49-F238E27FC236}">
                <a16:creationId xmlns:a16="http://schemas.microsoft.com/office/drawing/2014/main" id="{9BB37C1C-A61F-2614-2734-12BC96CED71E}"/>
              </a:ext>
            </a:extLst>
          </p:cNvPr>
          <p:cNvPicPr>
            <a:picLocks noChangeAspect="1"/>
          </p:cNvPicPr>
          <p:nvPr/>
        </p:nvPicPr>
        <p:blipFill>
          <a:blip r:embed="rId3"/>
          <a:stretch>
            <a:fillRect/>
          </a:stretch>
        </p:blipFill>
        <p:spPr>
          <a:xfrm>
            <a:off x="108340" y="2124171"/>
            <a:ext cx="6145925" cy="3391200"/>
          </a:xfrm>
          <a:prstGeom prst="rect">
            <a:avLst/>
          </a:prstGeom>
        </p:spPr>
      </p:pic>
      <p:pic>
        <p:nvPicPr>
          <p:cNvPr id="12" name="Picture 11" descr="Chart, scatter chart&#10;&#10;Description automatically generated">
            <a:extLst>
              <a:ext uri="{FF2B5EF4-FFF2-40B4-BE49-F238E27FC236}">
                <a16:creationId xmlns:a16="http://schemas.microsoft.com/office/drawing/2014/main" id="{B90524C5-CC59-C7DE-D479-D611956700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6713" y="1032020"/>
            <a:ext cx="2748217" cy="2520000"/>
          </a:xfrm>
          <a:prstGeom prst="rect">
            <a:avLst/>
          </a:prstGeom>
        </p:spPr>
      </p:pic>
      <p:sp>
        <p:nvSpPr>
          <p:cNvPr id="16" name="TextBox 15">
            <a:extLst>
              <a:ext uri="{FF2B5EF4-FFF2-40B4-BE49-F238E27FC236}">
                <a16:creationId xmlns:a16="http://schemas.microsoft.com/office/drawing/2014/main" id="{3D44E0CD-F66F-9C9C-5D36-7E0BF4F30C9A}"/>
              </a:ext>
            </a:extLst>
          </p:cNvPr>
          <p:cNvSpPr txBox="1"/>
          <p:nvPr/>
        </p:nvSpPr>
        <p:spPr>
          <a:xfrm>
            <a:off x="8163773" y="2152348"/>
            <a:ext cx="364202" cy="369332"/>
          </a:xfrm>
          <a:prstGeom prst="rect">
            <a:avLst/>
          </a:prstGeom>
          <a:noFill/>
        </p:spPr>
        <p:txBody>
          <a:bodyPr wrap="none" rtlCol="0">
            <a:spAutoFit/>
          </a:bodyPr>
          <a:lstStyle/>
          <a:p>
            <a:r>
              <a:rPr lang="en-CA" b="1" dirty="0">
                <a:solidFill>
                  <a:srgbClr val="FF0000"/>
                </a:solidFill>
              </a:rPr>
              <a:t>in</a:t>
            </a:r>
          </a:p>
        </p:txBody>
      </p:sp>
    </p:spTree>
    <p:extLst>
      <p:ext uri="{BB962C8B-B14F-4D97-AF65-F5344CB8AC3E}">
        <p14:creationId xmlns:p14="http://schemas.microsoft.com/office/powerpoint/2010/main" val="2909847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DF8DC18-537F-2D5C-F479-EA2BC6B3E758}"/>
              </a:ext>
            </a:extLst>
          </p:cNvPr>
          <p:cNvPicPr>
            <a:picLocks noChangeAspect="1"/>
          </p:cNvPicPr>
          <p:nvPr/>
        </p:nvPicPr>
        <p:blipFill>
          <a:blip r:embed="rId2"/>
          <a:stretch>
            <a:fillRect/>
          </a:stretch>
        </p:blipFill>
        <p:spPr>
          <a:xfrm>
            <a:off x="7696711" y="1022348"/>
            <a:ext cx="2748217" cy="2520000"/>
          </a:xfrm>
          <a:prstGeom prst="rect">
            <a:avLst/>
          </a:prstGeom>
        </p:spPr>
      </p:pic>
      <p:pic>
        <p:nvPicPr>
          <p:cNvPr id="14" name="Picture 13">
            <a:extLst>
              <a:ext uri="{FF2B5EF4-FFF2-40B4-BE49-F238E27FC236}">
                <a16:creationId xmlns:a16="http://schemas.microsoft.com/office/drawing/2014/main" id="{C28D0CD1-1944-027B-5624-5A91D28570E1}"/>
              </a:ext>
            </a:extLst>
          </p:cNvPr>
          <p:cNvPicPr>
            <a:picLocks noChangeAspect="1"/>
          </p:cNvPicPr>
          <p:nvPr/>
        </p:nvPicPr>
        <p:blipFill>
          <a:blip r:embed="rId3"/>
          <a:stretch>
            <a:fillRect/>
          </a:stretch>
        </p:blipFill>
        <p:spPr>
          <a:xfrm>
            <a:off x="7696712" y="3623989"/>
            <a:ext cx="2748217" cy="2520000"/>
          </a:xfrm>
          <a:prstGeom prst="rect">
            <a:avLst/>
          </a:prstGeom>
        </p:spPr>
      </p:pic>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15</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B050"/>
                </a:solidFill>
                <a:effectLst>
                  <a:outerShdw blurRad="38100" dist="38100" dir="2700000" algn="tl">
                    <a:srgbClr val="000000">
                      <a:alpha val="43137"/>
                    </a:srgbClr>
                  </a:outerShdw>
                </a:effectLst>
              </a:rPr>
              <a:t>stock indicator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sp>
        <p:nvSpPr>
          <p:cNvPr id="5" name="TextBox 4">
            <a:extLst>
              <a:ext uri="{FF2B5EF4-FFF2-40B4-BE49-F238E27FC236}">
                <a16:creationId xmlns:a16="http://schemas.microsoft.com/office/drawing/2014/main" id="{35BF5D1F-90E3-000F-28C8-695189924669}"/>
              </a:ext>
            </a:extLst>
          </p:cNvPr>
          <p:cNvSpPr txBox="1"/>
          <p:nvPr/>
        </p:nvSpPr>
        <p:spPr>
          <a:xfrm>
            <a:off x="386256" y="1262399"/>
            <a:ext cx="6101254" cy="369332"/>
          </a:xfrm>
          <a:prstGeom prst="rect">
            <a:avLst/>
          </a:prstGeom>
          <a:noFill/>
        </p:spPr>
        <p:txBody>
          <a:bodyPr wrap="square">
            <a:spAutoFit/>
          </a:bodyPr>
          <a:lstStyle/>
          <a:p>
            <a:r>
              <a:rPr lang="en-US" b="1" dirty="0">
                <a:solidFill>
                  <a:srgbClr val="FF0000"/>
                </a:solidFill>
                <a:effectLst>
                  <a:outerShdw blurRad="38100" dist="38100" dir="2700000" algn="tl">
                    <a:srgbClr val="000000">
                      <a:alpha val="43137"/>
                    </a:srgbClr>
                  </a:outerShdw>
                </a:effectLst>
              </a:rPr>
              <a:t>5. RSI (Relative Strength Index) Indicator</a:t>
            </a:r>
          </a:p>
        </p:txBody>
      </p:sp>
      <p:sp>
        <p:nvSpPr>
          <p:cNvPr id="23" name="TextBox 22">
            <a:extLst>
              <a:ext uri="{FF2B5EF4-FFF2-40B4-BE49-F238E27FC236}">
                <a16:creationId xmlns:a16="http://schemas.microsoft.com/office/drawing/2014/main" id="{2219901E-BCBC-F058-E6B7-F86EEB3A0232}"/>
              </a:ext>
            </a:extLst>
          </p:cNvPr>
          <p:cNvSpPr txBox="1"/>
          <p:nvPr/>
        </p:nvSpPr>
        <p:spPr>
          <a:xfrm>
            <a:off x="8090035" y="4699323"/>
            <a:ext cx="511679" cy="369332"/>
          </a:xfrm>
          <a:prstGeom prst="rect">
            <a:avLst/>
          </a:prstGeom>
          <a:noFill/>
        </p:spPr>
        <p:txBody>
          <a:bodyPr wrap="none" rtlCol="0">
            <a:spAutoFit/>
          </a:bodyPr>
          <a:lstStyle/>
          <a:p>
            <a:r>
              <a:rPr lang="en-CA" b="1" dirty="0">
                <a:solidFill>
                  <a:srgbClr val="FF0000"/>
                </a:solidFill>
              </a:rPr>
              <a:t>out</a:t>
            </a:r>
          </a:p>
        </p:txBody>
      </p:sp>
      <p:sp>
        <p:nvSpPr>
          <p:cNvPr id="16" name="TextBox 15">
            <a:extLst>
              <a:ext uri="{FF2B5EF4-FFF2-40B4-BE49-F238E27FC236}">
                <a16:creationId xmlns:a16="http://schemas.microsoft.com/office/drawing/2014/main" id="{3D44E0CD-F66F-9C9C-5D36-7E0BF4F30C9A}"/>
              </a:ext>
            </a:extLst>
          </p:cNvPr>
          <p:cNvSpPr txBox="1"/>
          <p:nvPr/>
        </p:nvSpPr>
        <p:spPr>
          <a:xfrm>
            <a:off x="8163773" y="2152348"/>
            <a:ext cx="364202" cy="369332"/>
          </a:xfrm>
          <a:prstGeom prst="rect">
            <a:avLst/>
          </a:prstGeom>
          <a:noFill/>
        </p:spPr>
        <p:txBody>
          <a:bodyPr wrap="none" rtlCol="0">
            <a:spAutoFit/>
          </a:bodyPr>
          <a:lstStyle/>
          <a:p>
            <a:r>
              <a:rPr lang="en-CA" b="1" dirty="0">
                <a:solidFill>
                  <a:srgbClr val="FF0000"/>
                </a:solidFill>
              </a:rPr>
              <a:t>in</a:t>
            </a:r>
          </a:p>
        </p:txBody>
      </p:sp>
      <p:pic>
        <p:nvPicPr>
          <p:cNvPr id="11" name="Picture 10">
            <a:extLst>
              <a:ext uri="{FF2B5EF4-FFF2-40B4-BE49-F238E27FC236}">
                <a16:creationId xmlns:a16="http://schemas.microsoft.com/office/drawing/2014/main" id="{6EDDF28A-3B4B-86AD-6764-05589E88CCD1}"/>
              </a:ext>
            </a:extLst>
          </p:cNvPr>
          <p:cNvPicPr>
            <a:picLocks noChangeAspect="1"/>
          </p:cNvPicPr>
          <p:nvPr/>
        </p:nvPicPr>
        <p:blipFill>
          <a:blip r:embed="rId4"/>
          <a:stretch>
            <a:fillRect/>
          </a:stretch>
        </p:blipFill>
        <p:spPr>
          <a:xfrm>
            <a:off x="146035" y="2028128"/>
            <a:ext cx="6103166" cy="3391200"/>
          </a:xfrm>
          <a:prstGeom prst="rect">
            <a:avLst/>
          </a:prstGeom>
        </p:spPr>
      </p:pic>
    </p:spTree>
    <p:extLst>
      <p:ext uri="{BB962C8B-B14F-4D97-AF65-F5344CB8AC3E}">
        <p14:creationId xmlns:p14="http://schemas.microsoft.com/office/powerpoint/2010/main" val="1437122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33ED0D-82DD-FCE3-B52D-223AA32FE668}"/>
              </a:ext>
            </a:extLst>
          </p:cNvPr>
          <p:cNvPicPr>
            <a:picLocks noChangeAspect="1"/>
          </p:cNvPicPr>
          <p:nvPr/>
        </p:nvPicPr>
        <p:blipFill>
          <a:blip r:embed="rId2"/>
          <a:stretch>
            <a:fillRect/>
          </a:stretch>
        </p:blipFill>
        <p:spPr>
          <a:xfrm>
            <a:off x="571072" y="1073091"/>
            <a:ext cx="4411894" cy="4411894"/>
          </a:xfrm>
          <a:prstGeom prst="rect">
            <a:avLst/>
          </a:prstGeom>
        </p:spPr>
      </p:pic>
      <p:sp>
        <p:nvSpPr>
          <p:cNvPr id="4" name="TextBox 3">
            <a:extLst>
              <a:ext uri="{FF2B5EF4-FFF2-40B4-BE49-F238E27FC236}">
                <a16:creationId xmlns:a16="http://schemas.microsoft.com/office/drawing/2014/main" id="{54398866-B924-B9FF-874B-CA7CCA9868D1}"/>
              </a:ext>
            </a:extLst>
          </p:cNvPr>
          <p:cNvSpPr txBox="1"/>
          <p:nvPr/>
        </p:nvSpPr>
        <p:spPr>
          <a:xfrm>
            <a:off x="1964109" y="5175612"/>
            <a:ext cx="1625819" cy="461665"/>
          </a:xfrm>
          <a:prstGeom prst="rect">
            <a:avLst/>
          </a:prstGeom>
          <a:noFill/>
        </p:spPr>
        <p:txBody>
          <a:bodyPr wrap="square">
            <a:spAutoFit/>
          </a:bodyPr>
          <a:lstStyle/>
          <a:p>
            <a:pPr algn="ctr"/>
            <a:r>
              <a:rPr lang="en-CA" sz="2400" b="1" dirty="0">
                <a:solidFill>
                  <a:srgbClr val="24292F"/>
                </a:solidFill>
                <a:latin typeface="-apple-system"/>
              </a:rPr>
              <a:t>Questions</a:t>
            </a:r>
          </a:p>
        </p:txBody>
      </p:sp>
      <p:sp>
        <p:nvSpPr>
          <p:cNvPr id="6" name="TextBox 5">
            <a:extLst>
              <a:ext uri="{FF2B5EF4-FFF2-40B4-BE49-F238E27FC236}">
                <a16:creationId xmlns:a16="http://schemas.microsoft.com/office/drawing/2014/main" id="{A48AC855-4794-7B97-C83A-B948DFD5ED02}"/>
              </a:ext>
            </a:extLst>
          </p:cNvPr>
          <p:cNvSpPr txBox="1"/>
          <p:nvPr/>
        </p:nvSpPr>
        <p:spPr>
          <a:xfrm>
            <a:off x="5233693" y="1859339"/>
            <a:ext cx="6466062" cy="3139321"/>
          </a:xfrm>
          <a:prstGeom prst="rect">
            <a:avLst/>
          </a:prstGeom>
          <a:noFill/>
        </p:spPr>
        <p:txBody>
          <a:bodyPr wrap="square">
            <a:spAutoFit/>
          </a:bodyPr>
          <a:lstStyle/>
          <a:p>
            <a:r>
              <a:rPr lang="en-US" b="1" dirty="0">
                <a:solidFill>
                  <a:schemeClr val="bg1">
                    <a:lumMod val="75000"/>
                  </a:schemeClr>
                </a:solidFill>
              </a:rPr>
              <a:t>Q1. </a:t>
            </a:r>
            <a:r>
              <a:rPr lang="en-US" dirty="0">
                <a:solidFill>
                  <a:schemeClr val="bg1">
                    <a:lumMod val="75000"/>
                  </a:schemeClr>
                </a:solidFill>
              </a:rPr>
              <a:t>Is there a relationship between the stock price vs. number of daily cases/death worldwide?</a:t>
            </a:r>
          </a:p>
          <a:p>
            <a:endParaRPr lang="en-US" dirty="0">
              <a:solidFill>
                <a:schemeClr val="bg1">
                  <a:lumMod val="75000"/>
                </a:schemeClr>
              </a:solidFill>
            </a:endParaRPr>
          </a:p>
          <a:p>
            <a:r>
              <a:rPr lang="en-US" b="1" dirty="0">
                <a:solidFill>
                  <a:schemeClr val="bg1">
                    <a:lumMod val="75000"/>
                  </a:schemeClr>
                </a:solidFill>
              </a:rPr>
              <a:t>Q2. </a:t>
            </a:r>
            <a:r>
              <a:rPr lang="en-US" dirty="0">
                <a:solidFill>
                  <a:schemeClr val="bg1">
                    <a:lumMod val="75000"/>
                  </a:schemeClr>
                </a:solidFill>
              </a:rPr>
              <a:t>Is there a relationship between the stock price a </a:t>
            </a:r>
            <a:r>
              <a:rPr lang="en-US" b="1" dirty="0">
                <a:solidFill>
                  <a:schemeClr val="bg1">
                    <a:lumMod val="75000"/>
                  </a:schemeClr>
                </a:solidFill>
                <a:effectLst>
                  <a:outerShdw blurRad="38100" dist="38100" dir="2700000" algn="tl">
                    <a:srgbClr val="000000">
                      <a:alpha val="43137"/>
                    </a:srgbClr>
                  </a:outerShdw>
                </a:effectLst>
              </a:rPr>
              <a:t>week after </a:t>
            </a:r>
            <a:r>
              <a:rPr lang="en-US" dirty="0">
                <a:solidFill>
                  <a:schemeClr val="bg1">
                    <a:lumMod val="75000"/>
                  </a:schemeClr>
                </a:solidFill>
              </a:rPr>
              <a:t>the case count/death count vs. number of daily cases worldwide?</a:t>
            </a:r>
          </a:p>
          <a:p>
            <a:endParaRPr lang="en-US" dirty="0"/>
          </a:p>
          <a:p>
            <a:r>
              <a:rPr lang="en-US" b="1" dirty="0">
                <a:solidFill>
                  <a:schemeClr val="bg1">
                    <a:lumMod val="75000"/>
                  </a:schemeClr>
                </a:solidFill>
              </a:rPr>
              <a:t>Q3. </a:t>
            </a:r>
            <a:r>
              <a:rPr lang="en-US" dirty="0">
                <a:solidFill>
                  <a:schemeClr val="bg1">
                    <a:lumMod val="75000"/>
                  </a:schemeClr>
                </a:solidFill>
              </a:rPr>
              <a:t>Is there a relationship between the stock price vs. number of daily cases/deaths by </a:t>
            </a:r>
            <a:r>
              <a:rPr lang="en-US" b="1" dirty="0">
                <a:solidFill>
                  <a:schemeClr val="bg1">
                    <a:lumMod val="75000"/>
                  </a:schemeClr>
                </a:solidFill>
                <a:effectLst>
                  <a:outerShdw blurRad="38100" dist="38100" dir="2700000" algn="tl">
                    <a:srgbClr val="000000">
                      <a:alpha val="43137"/>
                    </a:srgbClr>
                  </a:outerShdw>
                </a:effectLst>
              </a:rPr>
              <a:t>stock indicator</a:t>
            </a:r>
            <a:r>
              <a:rPr lang="en-US" dirty="0">
                <a:solidFill>
                  <a:schemeClr val="bg1">
                    <a:lumMod val="75000"/>
                  </a:schemeClr>
                </a:solidFill>
              </a:rPr>
              <a:t>?</a:t>
            </a:r>
          </a:p>
          <a:p>
            <a:endParaRPr lang="en-US" dirty="0"/>
          </a:p>
          <a:p>
            <a:r>
              <a:rPr lang="en-US" b="1" dirty="0">
                <a:solidFill>
                  <a:srgbClr val="C00000"/>
                </a:solidFill>
              </a:rPr>
              <a:t>Q4. </a:t>
            </a:r>
            <a:r>
              <a:rPr lang="en-US" dirty="0"/>
              <a:t>Is the price movement an industry-wide trend? </a:t>
            </a:r>
          </a:p>
          <a:p>
            <a:pPr algn="ctr"/>
            <a:r>
              <a:rPr lang="en-US" b="1" dirty="0">
                <a:solidFill>
                  <a:srgbClr val="FFC000"/>
                </a:solidFill>
                <a:effectLst>
                  <a:outerShdw blurRad="38100" dist="38100" dir="2700000" algn="tl">
                    <a:srgbClr val="000000">
                      <a:alpha val="43137"/>
                    </a:srgbClr>
                  </a:outerShdw>
                </a:effectLst>
              </a:rPr>
              <a:t>compare Netflix with their main competitor Disney +</a:t>
            </a:r>
          </a:p>
        </p:txBody>
      </p:sp>
      <p:sp>
        <p:nvSpPr>
          <p:cNvPr id="7" name="Footer Placeholder 6">
            <a:extLst>
              <a:ext uri="{FF2B5EF4-FFF2-40B4-BE49-F238E27FC236}">
                <a16:creationId xmlns:a16="http://schemas.microsoft.com/office/drawing/2014/main" id="{6A3A5024-200F-CEC9-7D66-C9291A83CBA6}"/>
              </a:ext>
            </a:extLst>
          </p:cNvPr>
          <p:cNvSpPr>
            <a:spLocks noGrp="1"/>
          </p:cNvSpPr>
          <p:nvPr>
            <p:ph type="ftr" sz="quarter" idx="11"/>
          </p:nvPr>
        </p:nvSpPr>
        <p:spPr/>
        <p:txBody>
          <a:bodyPr/>
          <a:lstStyle/>
          <a:p>
            <a:r>
              <a:rPr lang="en-US"/>
              <a:t>Team#11 - Project #1 - U of T Data Analytics Boot Camp</a:t>
            </a:r>
            <a:endParaRPr lang="en-CA"/>
          </a:p>
        </p:txBody>
      </p:sp>
      <p:sp>
        <p:nvSpPr>
          <p:cNvPr id="8" name="Slide Number Placeholder 7">
            <a:extLst>
              <a:ext uri="{FF2B5EF4-FFF2-40B4-BE49-F238E27FC236}">
                <a16:creationId xmlns:a16="http://schemas.microsoft.com/office/drawing/2014/main" id="{117D1EA2-6264-C155-B5D5-B5F5E9B5676D}"/>
              </a:ext>
            </a:extLst>
          </p:cNvPr>
          <p:cNvSpPr>
            <a:spLocks noGrp="1"/>
          </p:cNvSpPr>
          <p:nvPr>
            <p:ph type="sldNum" sz="quarter" idx="12"/>
          </p:nvPr>
        </p:nvSpPr>
        <p:spPr/>
        <p:txBody>
          <a:bodyPr/>
          <a:lstStyle/>
          <a:p>
            <a:fld id="{252463B7-0228-4537-9726-CBBA1563DF15}" type="slidenum">
              <a:rPr lang="en-CA" smtClean="0"/>
              <a:t>16</a:t>
            </a:fld>
            <a:endParaRPr lang="en-CA"/>
          </a:p>
        </p:txBody>
      </p:sp>
      <p:grpSp>
        <p:nvGrpSpPr>
          <p:cNvPr id="9" name="Group 8">
            <a:extLst>
              <a:ext uri="{FF2B5EF4-FFF2-40B4-BE49-F238E27FC236}">
                <a16:creationId xmlns:a16="http://schemas.microsoft.com/office/drawing/2014/main" id="{6D1E603D-1156-BFE9-CC3D-61F8C6055569}"/>
              </a:ext>
            </a:extLst>
          </p:cNvPr>
          <p:cNvGrpSpPr/>
          <p:nvPr/>
        </p:nvGrpSpPr>
        <p:grpSpPr>
          <a:xfrm>
            <a:off x="0" y="6447663"/>
            <a:ext cx="12197274" cy="214802"/>
            <a:chOff x="0" y="6447663"/>
            <a:chExt cx="12197274" cy="214802"/>
          </a:xfrm>
        </p:grpSpPr>
        <p:sp>
          <p:nvSpPr>
            <p:cNvPr id="10" name="Freeform: Shape 9">
              <a:extLst>
                <a:ext uri="{FF2B5EF4-FFF2-40B4-BE49-F238E27FC236}">
                  <a16:creationId xmlns:a16="http://schemas.microsoft.com/office/drawing/2014/main" id="{6AF52CB9-387B-FB92-2169-36DED4D050B8}"/>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A45E0B72-648C-882A-BCF2-BF01DE005DF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reeform: Shape 11">
              <a:extLst>
                <a:ext uri="{FF2B5EF4-FFF2-40B4-BE49-F238E27FC236}">
                  <a16:creationId xmlns:a16="http://schemas.microsoft.com/office/drawing/2014/main" id="{154451AD-1D88-36BD-AF20-800C9BAE60CE}"/>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5787753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6">
            <a:extLst>
              <a:ext uri="{FF2B5EF4-FFF2-40B4-BE49-F238E27FC236}">
                <a16:creationId xmlns:a16="http://schemas.microsoft.com/office/drawing/2014/main" id="{1B74C306-E46E-61BA-B15F-A46AB3672678}"/>
              </a:ext>
            </a:extLst>
          </p:cNvPr>
          <p:cNvSpPr/>
          <p:nvPr/>
        </p:nvSpPr>
        <p:spPr>
          <a:xfrm flipH="1">
            <a:off x="10941273" y="3372084"/>
            <a:ext cx="943378" cy="748296"/>
          </a:xfrm>
          <a:custGeom>
            <a:avLst/>
            <a:gdLst>
              <a:gd name="connsiteX0" fmla="*/ 0 w 1229710"/>
              <a:gd name="connsiteY0" fmla="*/ 693683 h 1387365"/>
              <a:gd name="connsiteX1" fmla="*/ 614855 w 1229710"/>
              <a:gd name="connsiteY1" fmla="*/ 0 h 1387365"/>
              <a:gd name="connsiteX2" fmla="*/ 1229710 w 1229710"/>
              <a:gd name="connsiteY2" fmla="*/ 693683 h 1387365"/>
              <a:gd name="connsiteX3" fmla="*/ 614855 w 1229710"/>
              <a:gd name="connsiteY3" fmla="*/ 1387366 h 1387365"/>
              <a:gd name="connsiteX4" fmla="*/ 0 w 1229710"/>
              <a:gd name="connsiteY4" fmla="*/ 693683 h 1387365"/>
              <a:gd name="connsiteX0" fmla="*/ 130035 w 1359745"/>
              <a:gd name="connsiteY0" fmla="*/ 693683 h 1387366"/>
              <a:gd name="connsiteX1" fmla="*/ 744890 w 1359745"/>
              <a:gd name="connsiteY1" fmla="*/ 0 h 1387366"/>
              <a:gd name="connsiteX2" fmla="*/ 1359745 w 1359745"/>
              <a:gd name="connsiteY2" fmla="*/ 693683 h 1387366"/>
              <a:gd name="connsiteX3" fmla="*/ 744890 w 1359745"/>
              <a:gd name="connsiteY3" fmla="*/ 1387366 h 1387366"/>
              <a:gd name="connsiteX4" fmla="*/ 130035 w 1359745"/>
              <a:gd name="connsiteY4" fmla="*/ 693683 h 1387366"/>
              <a:gd name="connsiteX0" fmla="*/ 106066 w 1335776"/>
              <a:gd name="connsiteY0" fmla="*/ 693683 h 1450562"/>
              <a:gd name="connsiteX1" fmla="*/ 720921 w 1335776"/>
              <a:gd name="connsiteY1" fmla="*/ 0 h 1450562"/>
              <a:gd name="connsiteX2" fmla="*/ 1335776 w 1335776"/>
              <a:gd name="connsiteY2" fmla="*/ 693683 h 1450562"/>
              <a:gd name="connsiteX3" fmla="*/ 720921 w 1335776"/>
              <a:gd name="connsiteY3" fmla="*/ 1387366 h 1450562"/>
              <a:gd name="connsiteX4" fmla="*/ 106066 w 1335776"/>
              <a:gd name="connsiteY4" fmla="*/ 693683 h 1450562"/>
              <a:gd name="connsiteX0" fmla="*/ 106066 w 1335776"/>
              <a:gd name="connsiteY0" fmla="*/ 895300 h 1652179"/>
              <a:gd name="connsiteX1" fmla="*/ 720921 w 1335776"/>
              <a:gd name="connsiteY1" fmla="*/ 201617 h 1652179"/>
              <a:gd name="connsiteX2" fmla="*/ 1335776 w 1335776"/>
              <a:gd name="connsiteY2" fmla="*/ 895300 h 1652179"/>
              <a:gd name="connsiteX3" fmla="*/ 720921 w 1335776"/>
              <a:gd name="connsiteY3" fmla="*/ 1588983 h 1652179"/>
              <a:gd name="connsiteX4" fmla="*/ 106066 w 1335776"/>
              <a:gd name="connsiteY4" fmla="*/ 895300 h 1652179"/>
              <a:gd name="connsiteX0" fmla="*/ 106066 w 1347480"/>
              <a:gd name="connsiteY0" fmla="*/ 695370 h 1452249"/>
              <a:gd name="connsiteX1" fmla="*/ 720921 w 1347480"/>
              <a:gd name="connsiteY1" fmla="*/ 1687 h 1452249"/>
              <a:gd name="connsiteX2" fmla="*/ 1335776 w 1347480"/>
              <a:gd name="connsiteY2" fmla="*/ 695370 h 1452249"/>
              <a:gd name="connsiteX3" fmla="*/ 720921 w 1347480"/>
              <a:gd name="connsiteY3" fmla="*/ 1389053 h 1452249"/>
              <a:gd name="connsiteX4" fmla="*/ 106066 w 1347480"/>
              <a:gd name="connsiteY4" fmla="*/ 695370 h 1452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480" h="1452249">
                <a:moveTo>
                  <a:pt x="106066" y="695370"/>
                </a:moveTo>
                <a:cubicBezTo>
                  <a:pt x="523852" y="651218"/>
                  <a:pt x="-42748" y="30277"/>
                  <a:pt x="720921" y="1687"/>
                </a:cubicBezTo>
                <a:cubicBezTo>
                  <a:pt x="1484590" y="-26903"/>
                  <a:pt x="1335776" y="312259"/>
                  <a:pt x="1335776" y="695370"/>
                </a:cubicBezTo>
                <a:cubicBezTo>
                  <a:pt x="1335776" y="1078481"/>
                  <a:pt x="808248" y="1073742"/>
                  <a:pt x="720921" y="1389053"/>
                </a:cubicBezTo>
                <a:cubicBezTo>
                  <a:pt x="633594" y="1704364"/>
                  <a:pt x="-311720" y="739522"/>
                  <a:pt x="106066" y="695370"/>
                </a:cubicBezTo>
                <a:close/>
              </a:path>
            </a:pathLst>
          </a:custGeom>
          <a:solidFill>
            <a:srgbClr val="F8BCB1"/>
          </a:solidFill>
          <a:ln>
            <a:solidFill>
              <a:srgbClr val="F276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Oval 16">
            <a:extLst>
              <a:ext uri="{FF2B5EF4-FFF2-40B4-BE49-F238E27FC236}">
                <a16:creationId xmlns:a16="http://schemas.microsoft.com/office/drawing/2014/main" id="{11A59887-1255-FAE3-B6B9-5E5947674F97}"/>
              </a:ext>
            </a:extLst>
          </p:cNvPr>
          <p:cNvSpPr/>
          <p:nvPr/>
        </p:nvSpPr>
        <p:spPr>
          <a:xfrm>
            <a:off x="6939382" y="2993932"/>
            <a:ext cx="1024834" cy="1310054"/>
          </a:xfrm>
          <a:custGeom>
            <a:avLst/>
            <a:gdLst>
              <a:gd name="connsiteX0" fmla="*/ 0 w 1229710"/>
              <a:gd name="connsiteY0" fmla="*/ 693683 h 1387365"/>
              <a:gd name="connsiteX1" fmla="*/ 614855 w 1229710"/>
              <a:gd name="connsiteY1" fmla="*/ 0 h 1387365"/>
              <a:gd name="connsiteX2" fmla="*/ 1229710 w 1229710"/>
              <a:gd name="connsiteY2" fmla="*/ 693683 h 1387365"/>
              <a:gd name="connsiteX3" fmla="*/ 614855 w 1229710"/>
              <a:gd name="connsiteY3" fmla="*/ 1387366 h 1387365"/>
              <a:gd name="connsiteX4" fmla="*/ 0 w 1229710"/>
              <a:gd name="connsiteY4" fmla="*/ 693683 h 1387365"/>
              <a:gd name="connsiteX0" fmla="*/ 130035 w 1359745"/>
              <a:gd name="connsiteY0" fmla="*/ 693683 h 1387366"/>
              <a:gd name="connsiteX1" fmla="*/ 744890 w 1359745"/>
              <a:gd name="connsiteY1" fmla="*/ 0 h 1387366"/>
              <a:gd name="connsiteX2" fmla="*/ 1359745 w 1359745"/>
              <a:gd name="connsiteY2" fmla="*/ 693683 h 1387366"/>
              <a:gd name="connsiteX3" fmla="*/ 744890 w 1359745"/>
              <a:gd name="connsiteY3" fmla="*/ 1387366 h 1387366"/>
              <a:gd name="connsiteX4" fmla="*/ 130035 w 1359745"/>
              <a:gd name="connsiteY4" fmla="*/ 693683 h 1387366"/>
              <a:gd name="connsiteX0" fmla="*/ 106066 w 1335776"/>
              <a:gd name="connsiteY0" fmla="*/ 693683 h 1450562"/>
              <a:gd name="connsiteX1" fmla="*/ 720921 w 1335776"/>
              <a:gd name="connsiteY1" fmla="*/ 0 h 1450562"/>
              <a:gd name="connsiteX2" fmla="*/ 1335776 w 1335776"/>
              <a:gd name="connsiteY2" fmla="*/ 693683 h 1450562"/>
              <a:gd name="connsiteX3" fmla="*/ 720921 w 1335776"/>
              <a:gd name="connsiteY3" fmla="*/ 1387366 h 1450562"/>
              <a:gd name="connsiteX4" fmla="*/ 106066 w 1335776"/>
              <a:gd name="connsiteY4" fmla="*/ 693683 h 1450562"/>
              <a:gd name="connsiteX0" fmla="*/ 106066 w 1335776"/>
              <a:gd name="connsiteY0" fmla="*/ 895300 h 1652179"/>
              <a:gd name="connsiteX1" fmla="*/ 720921 w 1335776"/>
              <a:gd name="connsiteY1" fmla="*/ 201617 h 1652179"/>
              <a:gd name="connsiteX2" fmla="*/ 1335776 w 1335776"/>
              <a:gd name="connsiteY2" fmla="*/ 895300 h 1652179"/>
              <a:gd name="connsiteX3" fmla="*/ 720921 w 1335776"/>
              <a:gd name="connsiteY3" fmla="*/ 1588983 h 1652179"/>
              <a:gd name="connsiteX4" fmla="*/ 106066 w 1335776"/>
              <a:gd name="connsiteY4" fmla="*/ 895300 h 1652179"/>
              <a:gd name="connsiteX0" fmla="*/ 106066 w 1335776"/>
              <a:gd name="connsiteY0" fmla="*/ 828128 h 1585007"/>
              <a:gd name="connsiteX1" fmla="*/ 720921 w 1335776"/>
              <a:gd name="connsiteY1" fmla="*/ 134445 h 1585007"/>
              <a:gd name="connsiteX2" fmla="*/ 1335776 w 1335776"/>
              <a:gd name="connsiteY2" fmla="*/ 828128 h 1585007"/>
              <a:gd name="connsiteX3" fmla="*/ 720921 w 1335776"/>
              <a:gd name="connsiteY3" fmla="*/ 1521811 h 1585007"/>
              <a:gd name="connsiteX4" fmla="*/ 106066 w 1335776"/>
              <a:gd name="connsiteY4" fmla="*/ 828128 h 158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776" h="1585007">
                <a:moveTo>
                  <a:pt x="106066" y="828128"/>
                </a:moveTo>
                <a:cubicBezTo>
                  <a:pt x="523852" y="783976"/>
                  <a:pt x="120614" y="-389514"/>
                  <a:pt x="720921" y="134445"/>
                </a:cubicBezTo>
                <a:cubicBezTo>
                  <a:pt x="1321228" y="658404"/>
                  <a:pt x="1335776" y="445017"/>
                  <a:pt x="1335776" y="828128"/>
                </a:cubicBezTo>
                <a:cubicBezTo>
                  <a:pt x="1335776" y="1211239"/>
                  <a:pt x="808248" y="1206500"/>
                  <a:pt x="720921" y="1521811"/>
                </a:cubicBezTo>
                <a:cubicBezTo>
                  <a:pt x="633594" y="1837122"/>
                  <a:pt x="-311720" y="872280"/>
                  <a:pt x="106066" y="828128"/>
                </a:cubicBezTo>
                <a:close/>
              </a:path>
            </a:pathLst>
          </a:custGeom>
          <a:solidFill>
            <a:srgbClr val="E7E9FE"/>
          </a:solidFill>
          <a:ln>
            <a:solidFill>
              <a:srgbClr val="6974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17</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276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276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276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Vs. Disney +</a:t>
            </a:r>
          </a:p>
        </p:txBody>
      </p:sp>
      <p:sp>
        <p:nvSpPr>
          <p:cNvPr id="12" name="TextBox 11">
            <a:extLst>
              <a:ext uri="{FF2B5EF4-FFF2-40B4-BE49-F238E27FC236}">
                <a16:creationId xmlns:a16="http://schemas.microsoft.com/office/drawing/2014/main" id="{C8473FA8-2085-F8E5-A405-A6A4672198A7}"/>
              </a:ext>
            </a:extLst>
          </p:cNvPr>
          <p:cNvSpPr txBox="1"/>
          <p:nvPr/>
        </p:nvSpPr>
        <p:spPr>
          <a:xfrm>
            <a:off x="5828135" y="3546177"/>
            <a:ext cx="6114243" cy="400110"/>
          </a:xfrm>
          <a:prstGeom prst="rect">
            <a:avLst/>
          </a:prstGeom>
          <a:noFill/>
        </p:spPr>
        <p:txBody>
          <a:bodyPr wrap="square">
            <a:spAutoFit/>
          </a:bodyPr>
          <a:lstStyle/>
          <a:p>
            <a:pPr algn="ctr"/>
            <a:r>
              <a:rPr lang="en-US" sz="2000" dirty="0"/>
              <a:t>It seems   </a:t>
            </a:r>
            <a:r>
              <a:rPr lang="en-US" sz="2000" dirty="0">
                <a:solidFill>
                  <a:srgbClr val="FF0000"/>
                </a:solidFill>
                <a:effectLst>
                  <a:outerShdw blurRad="38100" dist="38100" dir="2700000" algn="tl">
                    <a:srgbClr val="000000">
                      <a:alpha val="43137"/>
                    </a:srgbClr>
                  </a:outerShdw>
                </a:effectLst>
              </a:rPr>
              <a:t>Netflix</a:t>
            </a:r>
            <a:r>
              <a:rPr lang="en-US" sz="2000" dirty="0"/>
              <a:t>    prices are always high as of    </a:t>
            </a:r>
            <a:r>
              <a:rPr lang="en-US" sz="2000" dirty="0">
                <a:solidFill>
                  <a:srgbClr val="FF0000"/>
                </a:solidFill>
                <a:effectLst>
                  <a:outerShdw blurRad="38100" dist="38100" dir="2700000" algn="tl">
                    <a:srgbClr val="000000">
                      <a:alpha val="43137"/>
                    </a:srgbClr>
                  </a:outerShdw>
                </a:effectLst>
              </a:rPr>
              <a:t>Disney</a:t>
            </a:r>
            <a:endParaRPr lang="en-CA" sz="2000" dirty="0">
              <a:solidFill>
                <a:srgbClr val="FF0000"/>
              </a:solidFill>
              <a:effectLst>
                <a:outerShdw blurRad="38100" dist="38100" dir="2700000" algn="tl">
                  <a:srgbClr val="000000">
                    <a:alpha val="43137"/>
                  </a:srgbClr>
                </a:outerShdw>
              </a:effectLst>
            </a:endParaRPr>
          </a:p>
        </p:txBody>
      </p:sp>
      <p:pic>
        <p:nvPicPr>
          <p:cNvPr id="13" name="Picture 12">
            <a:extLst>
              <a:ext uri="{FF2B5EF4-FFF2-40B4-BE49-F238E27FC236}">
                <a16:creationId xmlns:a16="http://schemas.microsoft.com/office/drawing/2014/main" id="{7671F0FB-A7B8-5560-6C91-434FC264B0C4}"/>
              </a:ext>
            </a:extLst>
          </p:cNvPr>
          <p:cNvPicPr>
            <a:picLocks noChangeAspect="1"/>
          </p:cNvPicPr>
          <p:nvPr/>
        </p:nvPicPr>
        <p:blipFill>
          <a:blip r:embed="rId2"/>
          <a:stretch>
            <a:fillRect/>
          </a:stretch>
        </p:blipFill>
        <p:spPr>
          <a:xfrm>
            <a:off x="94591" y="1722727"/>
            <a:ext cx="5804263" cy="3889797"/>
          </a:xfrm>
          <a:prstGeom prst="rect">
            <a:avLst/>
          </a:prstGeom>
        </p:spPr>
      </p:pic>
    </p:spTree>
    <p:extLst>
      <p:ext uri="{BB962C8B-B14F-4D97-AF65-F5344CB8AC3E}">
        <p14:creationId xmlns:p14="http://schemas.microsoft.com/office/powerpoint/2010/main" val="1722244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CF0E76-1FD6-2F2D-47EF-24BF592A5C8C}"/>
              </a:ext>
            </a:extLst>
          </p:cNvPr>
          <p:cNvPicPr>
            <a:picLocks noChangeAspect="1"/>
          </p:cNvPicPr>
          <p:nvPr/>
        </p:nvPicPr>
        <p:blipFill>
          <a:blip r:embed="rId2"/>
          <a:stretch>
            <a:fillRect/>
          </a:stretch>
        </p:blipFill>
        <p:spPr>
          <a:xfrm>
            <a:off x="2015358" y="458889"/>
            <a:ext cx="8870731" cy="5940222"/>
          </a:xfrm>
          <a:prstGeom prst="rect">
            <a:avLst/>
          </a:prstGeom>
        </p:spPr>
      </p:pic>
      <p:sp>
        <p:nvSpPr>
          <p:cNvPr id="3" name="Footer Placeholder 2">
            <a:extLst>
              <a:ext uri="{FF2B5EF4-FFF2-40B4-BE49-F238E27FC236}">
                <a16:creationId xmlns:a16="http://schemas.microsoft.com/office/drawing/2014/main" id="{70ACE95C-0443-8A37-48F4-8A3B5B551A59}"/>
              </a:ext>
            </a:extLst>
          </p:cNvPr>
          <p:cNvSpPr>
            <a:spLocks noGrp="1"/>
          </p:cNvSpPr>
          <p:nvPr>
            <p:ph type="ftr" sz="quarter" idx="11"/>
          </p:nvPr>
        </p:nvSpPr>
        <p:spPr/>
        <p:txBody>
          <a:bodyPr/>
          <a:lstStyle/>
          <a:p>
            <a:r>
              <a:rPr lang="en-US"/>
              <a:t>Team#11 - Project #1 - U of T Data Analytics Boot Camp</a:t>
            </a:r>
            <a:endParaRPr lang="en-CA"/>
          </a:p>
        </p:txBody>
      </p:sp>
      <p:sp>
        <p:nvSpPr>
          <p:cNvPr id="4" name="Slide Number Placeholder 3">
            <a:extLst>
              <a:ext uri="{FF2B5EF4-FFF2-40B4-BE49-F238E27FC236}">
                <a16:creationId xmlns:a16="http://schemas.microsoft.com/office/drawing/2014/main" id="{504CFDA1-9461-CD64-8578-098AD9C1C30D}"/>
              </a:ext>
            </a:extLst>
          </p:cNvPr>
          <p:cNvSpPr>
            <a:spLocks noGrp="1"/>
          </p:cNvSpPr>
          <p:nvPr>
            <p:ph type="sldNum" sz="quarter" idx="12"/>
          </p:nvPr>
        </p:nvSpPr>
        <p:spPr/>
        <p:txBody>
          <a:bodyPr/>
          <a:lstStyle/>
          <a:p>
            <a:fld id="{252463B7-0228-4537-9726-CBBA1563DF15}" type="slidenum">
              <a:rPr lang="en-CA" smtClean="0"/>
              <a:t>18</a:t>
            </a:fld>
            <a:endParaRPr lang="en-CA"/>
          </a:p>
        </p:txBody>
      </p:sp>
      <p:grpSp>
        <p:nvGrpSpPr>
          <p:cNvPr id="5" name="Group 4">
            <a:extLst>
              <a:ext uri="{FF2B5EF4-FFF2-40B4-BE49-F238E27FC236}">
                <a16:creationId xmlns:a16="http://schemas.microsoft.com/office/drawing/2014/main" id="{9CC75CEE-6284-F03E-A508-6E73755D2670}"/>
              </a:ext>
            </a:extLst>
          </p:cNvPr>
          <p:cNvGrpSpPr/>
          <p:nvPr/>
        </p:nvGrpSpPr>
        <p:grpSpPr>
          <a:xfrm>
            <a:off x="0" y="6447663"/>
            <a:ext cx="12197274" cy="214802"/>
            <a:chOff x="0" y="6447663"/>
            <a:chExt cx="12197274" cy="214802"/>
          </a:xfrm>
        </p:grpSpPr>
        <p:sp>
          <p:nvSpPr>
            <p:cNvPr id="6" name="Freeform: Shape 5">
              <a:extLst>
                <a:ext uri="{FF2B5EF4-FFF2-40B4-BE49-F238E27FC236}">
                  <a16:creationId xmlns:a16="http://schemas.microsoft.com/office/drawing/2014/main" id="{8A6A61DE-669D-83B4-1662-121D26DE8571}"/>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848D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reeform: Shape 6">
              <a:extLst>
                <a:ext uri="{FF2B5EF4-FFF2-40B4-BE49-F238E27FC236}">
                  <a16:creationId xmlns:a16="http://schemas.microsoft.com/office/drawing/2014/main" id="{A3BE67B5-7304-23F1-171E-43B1E7E7A72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848D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FBCE02CA-3D3B-919B-4B4B-9DF736A28A92}"/>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848D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9" name="TextBox 8">
            <a:extLst>
              <a:ext uri="{FF2B5EF4-FFF2-40B4-BE49-F238E27FC236}">
                <a16:creationId xmlns:a16="http://schemas.microsoft.com/office/drawing/2014/main" id="{552FCA8E-C8AB-7F4D-1ECC-A2C8E64CA0DD}"/>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Vs. Disney +</a:t>
            </a:r>
          </a:p>
        </p:txBody>
      </p:sp>
    </p:spTree>
    <p:extLst>
      <p:ext uri="{BB962C8B-B14F-4D97-AF65-F5344CB8AC3E}">
        <p14:creationId xmlns:p14="http://schemas.microsoft.com/office/powerpoint/2010/main" val="2759335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CDECCB-CC9D-2120-E190-97F053F00093}"/>
              </a:ext>
            </a:extLst>
          </p:cNvPr>
          <p:cNvPicPr>
            <a:picLocks noChangeAspect="1"/>
          </p:cNvPicPr>
          <p:nvPr/>
        </p:nvPicPr>
        <p:blipFill>
          <a:blip r:embed="rId2"/>
          <a:stretch>
            <a:fillRect/>
          </a:stretch>
        </p:blipFill>
        <p:spPr>
          <a:xfrm>
            <a:off x="2086304" y="1243998"/>
            <a:ext cx="7467600" cy="5000625"/>
          </a:xfrm>
          <a:prstGeom prst="rect">
            <a:avLst/>
          </a:prstGeom>
        </p:spPr>
      </p:pic>
      <p:sp>
        <p:nvSpPr>
          <p:cNvPr id="3" name="Footer Placeholder 2">
            <a:extLst>
              <a:ext uri="{FF2B5EF4-FFF2-40B4-BE49-F238E27FC236}">
                <a16:creationId xmlns:a16="http://schemas.microsoft.com/office/drawing/2014/main" id="{05630802-24D6-BD39-49BA-D6CF32F73765}"/>
              </a:ext>
            </a:extLst>
          </p:cNvPr>
          <p:cNvSpPr>
            <a:spLocks noGrp="1"/>
          </p:cNvSpPr>
          <p:nvPr>
            <p:ph type="ftr" sz="quarter" idx="11"/>
          </p:nvPr>
        </p:nvSpPr>
        <p:spPr/>
        <p:txBody>
          <a:bodyPr/>
          <a:lstStyle/>
          <a:p>
            <a:r>
              <a:rPr lang="en-US"/>
              <a:t>Team#11 - Project #1 - U of T Data Analytics Boot Camp</a:t>
            </a:r>
            <a:endParaRPr lang="en-CA"/>
          </a:p>
        </p:txBody>
      </p:sp>
      <p:sp>
        <p:nvSpPr>
          <p:cNvPr id="4" name="Slide Number Placeholder 3">
            <a:extLst>
              <a:ext uri="{FF2B5EF4-FFF2-40B4-BE49-F238E27FC236}">
                <a16:creationId xmlns:a16="http://schemas.microsoft.com/office/drawing/2014/main" id="{442B5C2A-8E97-8143-F1E3-0B60B11CCD4C}"/>
              </a:ext>
            </a:extLst>
          </p:cNvPr>
          <p:cNvSpPr>
            <a:spLocks noGrp="1"/>
          </p:cNvSpPr>
          <p:nvPr>
            <p:ph type="sldNum" sz="quarter" idx="12"/>
          </p:nvPr>
        </p:nvSpPr>
        <p:spPr/>
        <p:txBody>
          <a:bodyPr/>
          <a:lstStyle/>
          <a:p>
            <a:fld id="{252463B7-0228-4537-9726-CBBA1563DF15}" type="slidenum">
              <a:rPr lang="en-CA" smtClean="0"/>
              <a:t>19</a:t>
            </a:fld>
            <a:endParaRPr lang="en-CA"/>
          </a:p>
        </p:txBody>
      </p:sp>
      <p:sp>
        <p:nvSpPr>
          <p:cNvPr id="6" name="TextBox 5">
            <a:extLst>
              <a:ext uri="{FF2B5EF4-FFF2-40B4-BE49-F238E27FC236}">
                <a16:creationId xmlns:a16="http://schemas.microsoft.com/office/drawing/2014/main" id="{2E8E95AD-0CB5-81AF-FB0B-4830996804F2}"/>
              </a:ext>
            </a:extLst>
          </p:cNvPr>
          <p:cNvSpPr txBox="1"/>
          <p:nvPr/>
        </p:nvSpPr>
        <p:spPr>
          <a:xfrm>
            <a:off x="5145470" y="2434781"/>
            <a:ext cx="4558205" cy="1569660"/>
          </a:xfrm>
          <a:prstGeom prst="rect">
            <a:avLst/>
          </a:prstGeom>
          <a:noFill/>
        </p:spPr>
        <p:txBody>
          <a:bodyPr wrap="square">
            <a:spAutoFit/>
          </a:bodyPr>
          <a:lstStyle/>
          <a:p>
            <a:pPr algn="just"/>
            <a:r>
              <a:rPr lang="en-US" sz="2400" b="1" dirty="0">
                <a:latin typeface="-apple-system"/>
              </a:rPr>
              <a:t>It seems stocks are opposite related to each other, when </a:t>
            </a:r>
            <a:r>
              <a:rPr lang="en-US" sz="2400" b="1" dirty="0">
                <a:solidFill>
                  <a:srgbClr val="FF0000"/>
                </a:solidFill>
                <a:effectLst>
                  <a:outerShdw blurRad="38100" dist="38100" dir="2700000" algn="tl">
                    <a:srgbClr val="000000">
                      <a:alpha val="43137"/>
                    </a:srgbClr>
                  </a:outerShdw>
                </a:effectLst>
                <a:latin typeface="-apple-system"/>
              </a:rPr>
              <a:t>Netflix</a:t>
            </a:r>
            <a:r>
              <a:rPr lang="en-US" sz="2400" b="1" dirty="0">
                <a:latin typeface="-apple-system"/>
              </a:rPr>
              <a:t> returns are high, </a:t>
            </a:r>
            <a:r>
              <a:rPr lang="en-US" sz="2400" b="1" dirty="0">
                <a:solidFill>
                  <a:srgbClr val="FF0000"/>
                </a:solidFill>
                <a:effectLst>
                  <a:outerShdw blurRad="38100" dist="38100" dir="2700000" algn="tl">
                    <a:srgbClr val="000000">
                      <a:alpha val="43137"/>
                    </a:srgbClr>
                  </a:outerShdw>
                </a:effectLst>
                <a:latin typeface="-apple-system"/>
              </a:rPr>
              <a:t>Disney</a:t>
            </a:r>
            <a:r>
              <a:rPr lang="en-US" sz="2400" b="1" dirty="0">
                <a:latin typeface="-apple-system"/>
              </a:rPr>
              <a:t> goes down and vice versa</a:t>
            </a:r>
            <a:r>
              <a:rPr lang="en-US" b="1" dirty="0"/>
              <a:t>.</a:t>
            </a:r>
          </a:p>
        </p:txBody>
      </p:sp>
      <p:sp>
        <p:nvSpPr>
          <p:cNvPr id="7" name="TextBox 6">
            <a:extLst>
              <a:ext uri="{FF2B5EF4-FFF2-40B4-BE49-F238E27FC236}">
                <a16:creationId xmlns:a16="http://schemas.microsoft.com/office/drawing/2014/main" id="{230B102F-47A8-7537-482F-A532F6C30E05}"/>
              </a:ext>
            </a:extLst>
          </p:cNvPr>
          <p:cNvSpPr txBox="1"/>
          <p:nvPr/>
        </p:nvSpPr>
        <p:spPr>
          <a:xfrm>
            <a:off x="1915510" y="355932"/>
            <a:ext cx="8757745"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Vs. Disney +</a:t>
            </a:r>
          </a:p>
        </p:txBody>
      </p:sp>
      <p:grpSp>
        <p:nvGrpSpPr>
          <p:cNvPr id="8" name="Group 7">
            <a:extLst>
              <a:ext uri="{FF2B5EF4-FFF2-40B4-BE49-F238E27FC236}">
                <a16:creationId xmlns:a16="http://schemas.microsoft.com/office/drawing/2014/main" id="{68B496F3-72CA-E454-33B5-EDB747A85CE7}"/>
              </a:ext>
            </a:extLst>
          </p:cNvPr>
          <p:cNvGrpSpPr/>
          <p:nvPr/>
        </p:nvGrpSpPr>
        <p:grpSpPr>
          <a:xfrm>
            <a:off x="0" y="6447663"/>
            <a:ext cx="12197274" cy="214802"/>
            <a:chOff x="0" y="6447663"/>
            <a:chExt cx="12197274" cy="214802"/>
          </a:xfrm>
        </p:grpSpPr>
        <p:sp>
          <p:nvSpPr>
            <p:cNvPr id="9" name="Freeform: Shape 8">
              <a:extLst>
                <a:ext uri="{FF2B5EF4-FFF2-40B4-BE49-F238E27FC236}">
                  <a16:creationId xmlns:a16="http://schemas.microsoft.com/office/drawing/2014/main" id="{40E51DB9-1F06-A8DB-4964-D8E8216BF678}"/>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6974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Freeform: Shape 9">
              <a:extLst>
                <a:ext uri="{FF2B5EF4-FFF2-40B4-BE49-F238E27FC236}">
                  <a16:creationId xmlns:a16="http://schemas.microsoft.com/office/drawing/2014/main" id="{FDAF59E7-E428-B498-8B2F-2FAF136F28D3}"/>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6974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0A955D90-659D-ADBA-F8A7-7AA182ABAD81}"/>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6974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014364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whiteboard&#10;&#10;Description automatically generated">
            <a:extLst>
              <a:ext uri="{FF2B5EF4-FFF2-40B4-BE49-F238E27FC236}">
                <a16:creationId xmlns:a16="http://schemas.microsoft.com/office/drawing/2014/main" id="{50192AD1-A2FF-C623-9515-C5AF0C859AD3}"/>
              </a:ext>
            </a:extLst>
          </p:cNvPr>
          <p:cNvPicPr>
            <a:picLocks noChangeAspect="1"/>
          </p:cNvPicPr>
          <p:nvPr/>
        </p:nvPicPr>
        <p:blipFill rotWithShape="1">
          <a:blip r:embed="rId2">
            <a:extLst>
              <a:ext uri="{28A0092B-C50C-407E-A947-70E740481C1C}">
                <a14:useLocalDpi xmlns:a14="http://schemas.microsoft.com/office/drawing/2010/main" val="0"/>
              </a:ext>
            </a:extLst>
          </a:blip>
          <a:srcRect t="7819" b="7819"/>
          <a:stretch/>
        </p:blipFill>
        <p:spPr>
          <a:xfrm>
            <a:off x="0" y="0"/>
            <a:ext cx="12192000" cy="6858000"/>
          </a:xfrm>
          <a:prstGeom prst="rect">
            <a:avLst/>
          </a:prstGeom>
        </p:spPr>
      </p:pic>
      <p:sp>
        <p:nvSpPr>
          <p:cNvPr id="5" name="TextBox 4">
            <a:extLst>
              <a:ext uri="{FF2B5EF4-FFF2-40B4-BE49-F238E27FC236}">
                <a16:creationId xmlns:a16="http://schemas.microsoft.com/office/drawing/2014/main" id="{19A4DABF-1673-2A54-F361-B84327010C55}"/>
              </a:ext>
            </a:extLst>
          </p:cNvPr>
          <p:cNvSpPr txBox="1"/>
          <p:nvPr/>
        </p:nvSpPr>
        <p:spPr>
          <a:xfrm>
            <a:off x="3151133" y="2585282"/>
            <a:ext cx="5220356" cy="1938992"/>
          </a:xfrm>
          <a:prstGeom prst="rect">
            <a:avLst/>
          </a:prstGeom>
          <a:noFill/>
        </p:spPr>
        <p:txBody>
          <a:bodyPr wrap="square">
            <a:spAutoFit/>
          </a:bodyPr>
          <a:lstStyle/>
          <a:p>
            <a:pPr algn="ctr"/>
            <a:r>
              <a:rPr lang="en-CA" sz="2400" dirty="0">
                <a:latin typeface="Arial Rounded MT Bold" panose="020F0704030504030204" pitchFamily="34" charset="0"/>
              </a:rPr>
              <a:t>Ji Yeol (Eric) Yang</a:t>
            </a:r>
          </a:p>
          <a:p>
            <a:pPr algn="ctr"/>
            <a:r>
              <a:rPr lang="en-CA" sz="2400" dirty="0">
                <a:latin typeface="Arial Rounded MT Bold" panose="020F0704030504030204" pitchFamily="34" charset="0"/>
              </a:rPr>
              <a:t>Ali Taghipour Heidari</a:t>
            </a:r>
          </a:p>
          <a:p>
            <a:pPr algn="ctr"/>
            <a:r>
              <a:rPr lang="en-CA" sz="2400" dirty="0">
                <a:latin typeface="Arial Rounded MT Bold" panose="020F0704030504030204" pitchFamily="34" charset="0"/>
              </a:rPr>
              <a:t>Hammad Ahmed</a:t>
            </a:r>
          </a:p>
          <a:p>
            <a:pPr algn="ctr"/>
            <a:r>
              <a:rPr lang="en-CA" sz="2400" dirty="0">
                <a:latin typeface="Arial Rounded MT Bold" panose="020F0704030504030204" pitchFamily="34" charset="0"/>
              </a:rPr>
              <a:t>Nimra Wali</a:t>
            </a:r>
          </a:p>
          <a:p>
            <a:pPr algn="ctr"/>
            <a:r>
              <a:rPr lang="en-CA" sz="2400" dirty="0">
                <a:latin typeface="Arial Rounded MT Bold" panose="020F0704030504030204" pitchFamily="34" charset="0"/>
              </a:rPr>
              <a:t>Jeremiah Sulunteh</a:t>
            </a:r>
          </a:p>
        </p:txBody>
      </p:sp>
      <p:sp>
        <p:nvSpPr>
          <p:cNvPr id="7" name="TextBox 6">
            <a:extLst>
              <a:ext uri="{FF2B5EF4-FFF2-40B4-BE49-F238E27FC236}">
                <a16:creationId xmlns:a16="http://schemas.microsoft.com/office/drawing/2014/main" id="{EEBF05EB-8746-B2B8-AD3D-7F5BB1F44D5E}"/>
              </a:ext>
            </a:extLst>
          </p:cNvPr>
          <p:cNvSpPr txBox="1"/>
          <p:nvPr/>
        </p:nvSpPr>
        <p:spPr>
          <a:xfrm>
            <a:off x="2673241" y="1851430"/>
            <a:ext cx="6176140" cy="461665"/>
          </a:xfrm>
          <a:prstGeom prst="rect">
            <a:avLst/>
          </a:prstGeom>
          <a:noFill/>
        </p:spPr>
        <p:txBody>
          <a:bodyPr wrap="square">
            <a:spAutoFit/>
          </a:bodyPr>
          <a:lstStyle/>
          <a:p>
            <a:pPr algn="ctr"/>
            <a:r>
              <a:rPr lang="en-CA" sz="2400" dirty="0">
                <a:solidFill>
                  <a:srgbClr val="FF0000"/>
                </a:solidFill>
                <a:latin typeface="Arial Black" panose="020B0A04020102020204" pitchFamily="34" charset="0"/>
              </a:rPr>
              <a:t>TEAM MEMBERS</a:t>
            </a:r>
          </a:p>
        </p:txBody>
      </p:sp>
    </p:spTree>
    <p:extLst>
      <p:ext uri="{BB962C8B-B14F-4D97-AF65-F5344CB8AC3E}">
        <p14:creationId xmlns:p14="http://schemas.microsoft.com/office/powerpoint/2010/main" val="2546064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2FFC9F-1918-AE66-4663-7BD29F16D283}"/>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1191457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42FC47AA-817C-BB05-1B48-48E9D15CD9AB}"/>
              </a:ext>
            </a:extLst>
          </p:cNvPr>
          <p:cNvSpPr/>
          <p:nvPr/>
        </p:nvSpPr>
        <p:spPr>
          <a:xfrm>
            <a:off x="1828806" y="3742136"/>
            <a:ext cx="8844455" cy="1476254"/>
          </a:xfrm>
          <a:custGeom>
            <a:avLst/>
            <a:gdLst>
              <a:gd name="connsiteX0" fmla="*/ 0 w 8844455"/>
              <a:gd name="connsiteY0" fmla="*/ 246047 h 1476254"/>
              <a:gd name="connsiteX1" fmla="*/ 246047 w 8844455"/>
              <a:gd name="connsiteY1" fmla="*/ 0 h 1476254"/>
              <a:gd name="connsiteX2" fmla="*/ 759121 w 8844455"/>
              <a:gd name="connsiteY2" fmla="*/ 0 h 1476254"/>
              <a:gd name="connsiteX3" fmla="*/ 1188671 w 8844455"/>
              <a:gd name="connsiteY3" fmla="*/ 0 h 1476254"/>
              <a:gd name="connsiteX4" fmla="*/ 1952315 w 8844455"/>
              <a:gd name="connsiteY4" fmla="*/ 0 h 1476254"/>
              <a:gd name="connsiteX5" fmla="*/ 2381865 w 8844455"/>
              <a:gd name="connsiteY5" fmla="*/ 0 h 1476254"/>
              <a:gd name="connsiteX6" fmla="*/ 3145509 w 8844455"/>
              <a:gd name="connsiteY6" fmla="*/ 0 h 1476254"/>
              <a:gd name="connsiteX7" fmla="*/ 3491536 w 8844455"/>
              <a:gd name="connsiteY7" fmla="*/ 0 h 1476254"/>
              <a:gd name="connsiteX8" fmla="*/ 4088133 w 8844455"/>
              <a:gd name="connsiteY8" fmla="*/ 0 h 1476254"/>
              <a:gd name="connsiteX9" fmla="*/ 4851777 w 8844455"/>
              <a:gd name="connsiteY9" fmla="*/ 0 h 1476254"/>
              <a:gd name="connsiteX10" fmla="*/ 5448375 w 8844455"/>
              <a:gd name="connsiteY10" fmla="*/ 0 h 1476254"/>
              <a:gd name="connsiteX11" fmla="*/ 6128496 w 8844455"/>
              <a:gd name="connsiteY11" fmla="*/ 0 h 1476254"/>
              <a:gd name="connsiteX12" fmla="*/ 6474522 w 8844455"/>
              <a:gd name="connsiteY12" fmla="*/ 0 h 1476254"/>
              <a:gd name="connsiteX13" fmla="*/ 6904072 w 8844455"/>
              <a:gd name="connsiteY13" fmla="*/ 0 h 1476254"/>
              <a:gd name="connsiteX14" fmla="*/ 7333622 w 8844455"/>
              <a:gd name="connsiteY14" fmla="*/ 0 h 1476254"/>
              <a:gd name="connsiteX15" fmla="*/ 8598408 w 8844455"/>
              <a:gd name="connsiteY15" fmla="*/ 0 h 1476254"/>
              <a:gd name="connsiteX16" fmla="*/ 8844455 w 8844455"/>
              <a:gd name="connsiteY16" fmla="*/ 246047 h 1476254"/>
              <a:gd name="connsiteX17" fmla="*/ 8844455 w 8844455"/>
              <a:gd name="connsiteY17" fmla="*/ 747969 h 1476254"/>
              <a:gd name="connsiteX18" fmla="*/ 8844455 w 8844455"/>
              <a:gd name="connsiteY18" fmla="*/ 1230207 h 1476254"/>
              <a:gd name="connsiteX19" fmla="*/ 8598408 w 8844455"/>
              <a:gd name="connsiteY19" fmla="*/ 1476254 h 1476254"/>
              <a:gd name="connsiteX20" fmla="*/ 8252382 w 8844455"/>
              <a:gd name="connsiteY20" fmla="*/ 1476254 h 1476254"/>
              <a:gd name="connsiteX21" fmla="*/ 7822832 w 8844455"/>
              <a:gd name="connsiteY21" fmla="*/ 1476254 h 1476254"/>
              <a:gd name="connsiteX22" fmla="*/ 7309758 w 8844455"/>
              <a:gd name="connsiteY22" fmla="*/ 1476254 h 1476254"/>
              <a:gd name="connsiteX23" fmla="*/ 6880208 w 8844455"/>
              <a:gd name="connsiteY23" fmla="*/ 1476254 h 1476254"/>
              <a:gd name="connsiteX24" fmla="*/ 6450658 w 8844455"/>
              <a:gd name="connsiteY24" fmla="*/ 1476254 h 1476254"/>
              <a:gd name="connsiteX25" fmla="*/ 5854061 w 8844455"/>
              <a:gd name="connsiteY25" fmla="*/ 1476254 h 1476254"/>
              <a:gd name="connsiteX26" fmla="*/ 5090416 w 8844455"/>
              <a:gd name="connsiteY26" fmla="*/ 1476254 h 1476254"/>
              <a:gd name="connsiteX27" fmla="*/ 4410296 w 8844455"/>
              <a:gd name="connsiteY27" fmla="*/ 1476254 h 1476254"/>
              <a:gd name="connsiteX28" fmla="*/ 4064269 w 8844455"/>
              <a:gd name="connsiteY28" fmla="*/ 1476254 h 1476254"/>
              <a:gd name="connsiteX29" fmla="*/ 3384148 w 8844455"/>
              <a:gd name="connsiteY29" fmla="*/ 1476254 h 1476254"/>
              <a:gd name="connsiteX30" fmla="*/ 2787551 w 8844455"/>
              <a:gd name="connsiteY30" fmla="*/ 1476254 h 1476254"/>
              <a:gd name="connsiteX31" fmla="*/ 2190954 w 8844455"/>
              <a:gd name="connsiteY31" fmla="*/ 1476254 h 1476254"/>
              <a:gd name="connsiteX32" fmla="*/ 1677880 w 8844455"/>
              <a:gd name="connsiteY32" fmla="*/ 1476254 h 1476254"/>
              <a:gd name="connsiteX33" fmla="*/ 1248330 w 8844455"/>
              <a:gd name="connsiteY33" fmla="*/ 1476254 h 1476254"/>
              <a:gd name="connsiteX34" fmla="*/ 902304 w 8844455"/>
              <a:gd name="connsiteY34" fmla="*/ 1476254 h 1476254"/>
              <a:gd name="connsiteX35" fmla="*/ 246047 w 8844455"/>
              <a:gd name="connsiteY35" fmla="*/ 1476254 h 1476254"/>
              <a:gd name="connsiteX36" fmla="*/ 0 w 8844455"/>
              <a:gd name="connsiteY36" fmla="*/ 1230207 h 1476254"/>
              <a:gd name="connsiteX37" fmla="*/ 0 w 8844455"/>
              <a:gd name="connsiteY37" fmla="*/ 728285 h 1476254"/>
              <a:gd name="connsiteX38" fmla="*/ 0 w 8844455"/>
              <a:gd name="connsiteY38" fmla="*/ 246047 h 1476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844455" h="1476254" fill="none" extrusionOk="0">
                <a:moveTo>
                  <a:pt x="0" y="246047"/>
                </a:moveTo>
                <a:cubicBezTo>
                  <a:pt x="-23863" y="138724"/>
                  <a:pt x="123893" y="-3683"/>
                  <a:pt x="246047" y="0"/>
                </a:cubicBezTo>
                <a:cubicBezTo>
                  <a:pt x="431784" y="-20736"/>
                  <a:pt x="607079" y="14811"/>
                  <a:pt x="759121" y="0"/>
                </a:cubicBezTo>
                <a:cubicBezTo>
                  <a:pt x="911163" y="-14811"/>
                  <a:pt x="1015468" y="49484"/>
                  <a:pt x="1188671" y="0"/>
                </a:cubicBezTo>
                <a:cubicBezTo>
                  <a:pt x="1361874" y="-49484"/>
                  <a:pt x="1696476" y="28567"/>
                  <a:pt x="1952315" y="0"/>
                </a:cubicBezTo>
                <a:cubicBezTo>
                  <a:pt x="2208154" y="-28567"/>
                  <a:pt x="2225872" y="5950"/>
                  <a:pt x="2381865" y="0"/>
                </a:cubicBezTo>
                <a:cubicBezTo>
                  <a:pt x="2537858" y="-5950"/>
                  <a:pt x="2882124" y="25225"/>
                  <a:pt x="3145509" y="0"/>
                </a:cubicBezTo>
                <a:cubicBezTo>
                  <a:pt x="3408894" y="-25225"/>
                  <a:pt x="3389991" y="483"/>
                  <a:pt x="3491536" y="0"/>
                </a:cubicBezTo>
                <a:cubicBezTo>
                  <a:pt x="3593081" y="-483"/>
                  <a:pt x="3953983" y="18622"/>
                  <a:pt x="4088133" y="0"/>
                </a:cubicBezTo>
                <a:cubicBezTo>
                  <a:pt x="4222283" y="-18622"/>
                  <a:pt x="4479455" y="34868"/>
                  <a:pt x="4851777" y="0"/>
                </a:cubicBezTo>
                <a:cubicBezTo>
                  <a:pt x="5224099" y="-34868"/>
                  <a:pt x="5223568" y="42177"/>
                  <a:pt x="5448375" y="0"/>
                </a:cubicBezTo>
                <a:cubicBezTo>
                  <a:pt x="5673182" y="-42177"/>
                  <a:pt x="5943988" y="60044"/>
                  <a:pt x="6128496" y="0"/>
                </a:cubicBezTo>
                <a:cubicBezTo>
                  <a:pt x="6313004" y="-60044"/>
                  <a:pt x="6316705" y="12188"/>
                  <a:pt x="6474522" y="0"/>
                </a:cubicBezTo>
                <a:cubicBezTo>
                  <a:pt x="6632339" y="-12188"/>
                  <a:pt x="6799854" y="50107"/>
                  <a:pt x="6904072" y="0"/>
                </a:cubicBezTo>
                <a:cubicBezTo>
                  <a:pt x="7008290" y="-50107"/>
                  <a:pt x="7144341" y="40644"/>
                  <a:pt x="7333622" y="0"/>
                </a:cubicBezTo>
                <a:cubicBezTo>
                  <a:pt x="7522903" y="-40644"/>
                  <a:pt x="8267154" y="7694"/>
                  <a:pt x="8598408" y="0"/>
                </a:cubicBezTo>
                <a:cubicBezTo>
                  <a:pt x="8736846" y="-4912"/>
                  <a:pt x="8859641" y="118514"/>
                  <a:pt x="8844455" y="246047"/>
                </a:cubicBezTo>
                <a:cubicBezTo>
                  <a:pt x="8869251" y="375510"/>
                  <a:pt x="8824214" y="630410"/>
                  <a:pt x="8844455" y="747969"/>
                </a:cubicBezTo>
                <a:cubicBezTo>
                  <a:pt x="8864696" y="865528"/>
                  <a:pt x="8788821" y="989539"/>
                  <a:pt x="8844455" y="1230207"/>
                </a:cubicBezTo>
                <a:cubicBezTo>
                  <a:pt x="8858381" y="1347143"/>
                  <a:pt x="8723928" y="1483826"/>
                  <a:pt x="8598408" y="1476254"/>
                </a:cubicBezTo>
                <a:cubicBezTo>
                  <a:pt x="8428443" y="1497807"/>
                  <a:pt x="8370034" y="1443565"/>
                  <a:pt x="8252382" y="1476254"/>
                </a:cubicBezTo>
                <a:cubicBezTo>
                  <a:pt x="8134730" y="1508943"/>
                  <a:pt x="7930604" y="1438235"/>
                  <a:pt x="7822832" y="1476254"/>
                </a:cubicBezTo>
                <a:cubicBezTo>
                  <a:pt x="7715060" y="1514273"/>
                  <a:pt x="7450194" y="1475663"/>
                  <a:pt x="7309758" y="1476254"/>
                </a:cubicBezTo>
                <a:cubicBezTo>
                  <a:pt x="7169322" y="1476845"/>
                  <a:pt x="7049946" y="1454223"/>
                  <a:pt x="6880208" y="1476254"/>
                </a:cubicBezTo>
                <a:cubicBezTo>
                  <a:pt x="6710470" y="1498285"/>
                  <a:pt x="6557774" y="1446484"/>
                  <a:pt x="6450658" y="1476254"/>
                </a:cubicBezTo>
                <a:cubicBezTo>
                  <a:pt x="6343542" y="1506024"/>
                  <a:pt x="6018733" y="1447007"/>
                  <a:pt x="5854061" y="1476254"/>
                </a:cubicBezTo>
                <a:cubicBezTo>
                  <a:pt x="5689389" y="1505501"/>
                  <a:pt x="5311966" y="1441990"/>
                  <a:pt x="5090416" y="1476254"/>
                </a:cubicBezTo>
                <a:cubicBezTo>
                  <a:pt x="4868867" y="1510518"/>
                  <a:pt x="4639053" y="1422498"/>
                  <a:pt x="4410296" y="1476254"/>
                </a:cubicBezTo>
                <a:cubicBezTo>
                  <a:pt x="4181539" y="1530010"/>
                  <a:pt x="4207607" y="1474021"/>
                  <a:pt x="4064269" y="1476254"/>
                </a:cubicBezTo>
                <a:cubicBezTo>
                  <a:pt x="3920931" y="1478487"/>
                  <a:pt x="3703195" y="1461035"/>
                  <a:pt x="3384148" y="1476254"/>
                </a:cubicBezTo>
                <a:cubicBezTo>
                  <a:pt x="3065101" y="1491473"/>
                  <a:pt x="3084367" y="1442623"/>
                  <a:pt x="2787551" y="1476254"/>
                </a:cubicBezTo>
                <a:cubicBezTo>
                  <a:pt x="2490735" y="1509885"/>
                  <a:pt x="2342348" y="1462503"/>
                  <a:pt x="2190954" y="1476254"/>
                </a:cubicBezTo>
                <a:cubicBezTo>
                  <a:pt x="2039560" y="1490005"/>
                  <a:pt x="1785454" y="1474642"/>
                  <a:pt x="1677880" y="1476254"/>
                </a:cubicBezTo>
                <a:cubicBezTo>
                  <a:pt x="1570306" y="1477866"/>
                  <a:pt x="1427146" y="1439315"/>
                  <a:pt x="1248330" y="1476254"/>
                </a:cubicBezTo>
                <a:cubicBezTo>
                  <a:pt x="1069514" y="1513193"/>
                  <a:pt x="1016538" y="1443884"/>
                  <a:pt x="902304" y="1476254"/>
                </a:cubicBezTo>
                <a:cubicBezTo>
                  <a:pt x="788070" y="1508624"/>
                  <a:pt x="565236" y="1443403"/>
                  <a:pt x="246047" y="1476254"/>
                </a:cubicBezTo>
                <a:cubicBezTo>
                  <a:pt x="141381" y="1499450"/>
                  <a:pt x="-4749" y="1378487"/>
                  <a:pt x="0" y="1230207"/>
                </a:cubicBezTo>
                <a:cubicBezTo>
                  <a:pt x="-59097" y="1096507"/>
                  <a:pt x="21777" y="845219"/>
                  <a:pt x="0" y="728285"/>
                </a:cubicBezTo>
                <a:cubicBezTo>
                  <a:pt x="-21777" y="611351"/>
                  <a:pt x="27933" y="361031"/>
                  <a:pt x="0" y="246047"/>
                </a:cubicBezTo>
                <a:close/>
              </a:path>
              <a:path w="8844455" h="1476254" stroke="0" extrusionOk="0">
                <a:moveTo>
                  <a:pt x="0" y="246047"/>
                </a:moveTo>
                <a:cubicBezTo>
                  <a:pt x="25882" y="140794"/>
                  <a:pt x="97391" y="11715"/>
                  <a:pt x="246047" y="0"/>
                </a:cubicBezTo>
                <a:cubicBezTo>
                  <a:pt x="625806" y="-62378"/>
                  <a:pt x="798108" y="45112"/>
                  <a:pt x="1009691" y="0"/>
                </a:cubicBezTo>
                <a:cubicBezTo>
                  <a:pt x="1221274" y="-45112"/>
                  <a:pt x="1262955" y="15044"/>
                  <a:pt x="1439241" y="0"/>
                </a:cubicBezTo>
                <a:cubicBezTo>
                  <a:pt x="1615527" y="-15044"/>
                  <a:pt x="1647159" y="39917"/>
                  <a:pt x="1785268" y="0"/>
                </a:cubicBezTo>
                <a:cubicBezTo>
                  <a:pt x="1923377" y="-39917"/>
                  <a:pt x="2020551" y="39018"/>
                  <a:pt x="2214818" y="0"/>
                </a:cubicBezTo>
                <a:cubicBezTo>
                  <a:pt x="2409085" y="-39018"/>
                  <a:pt x="2435006" y="36524"/>
                  <a:pt x="2560844" y="0"/>
                </a:cubicBezTo>
                <a:cubicBezTo>
                  <a:pt x="2686682" y="-36524"/>
                  <a:pt x="2797720" y="23678"/>
                  <a:pt x="2990394" y="0"/>
                </a:cubicBezTo>
                <a:cubicBezTo>
                  <a:pt x="3183068" y="-23678"/>
                  <a:pt x="3215119" y="50767"/>
                  <a:pt x="3419944" y="0"/>
                </a:cubicBezTo>
                <a:cubicBezTo>
                  <a:pt x="3624769" y="-50767"/>
                  <a:pt x="3807839" y="44069"/>
                  <a:pt x="4016541" y="0"/>
                </a:cubicBezTo>
                <a:cubicBezTo>
                  <a:pt x="4225243" y="-44069"/>
                  <a:pt x="4586750" y="58922"/>
                  <a:pt x="4780186" y="0"/>
                </a:cubicBezTo>
                <a:cubicBezTo>
                  <a:pt x="4973622" y="-58922"/>
                  <a:pt x="5125313" y="14677"/>
                  <a:pt x="5293259" y="0"/>
                </a:cubicBezTo>
                <a:cubicBezTo>
                  <a:pt x="5461205" y="-14677"/>
                  <a:pt x="5648644" y="30187"/>
                  <a:pt x="5889857" y="0"/>
                </a:cubicBezTo>
                <a:cubicBezTo>
                  <a:pt x="6131070" y="-30187"/>
                  <a:pt x="6355202" y="4168"/>
                  <a:pt x="6569977" y="0"/>
                </a:cubicBezTo>
                <a:cubicBezTo>
                  <a:pt x="6784752" y="-4168"/>
                  <a:pt x="6828172" y="18969"/>
                  <a:pt x="6916004" y="0"/>
                </a:cubicBezTo>
                <a:cubicBezTo>
                  <a:pt x="7003836" y="-18969"/>
                  <a:pt x="7374031" y="11547"/>
                  <a:pt x="7596125" y="0"/>
                </a:cubicBezTo>
                <a:cubicBezTo>
                  <a:pt x="7818219" y="-11547"/>
                  <a:pt x="8334044" y="99130"/>
                  <a:pt x="8598408" y="0"/>
                </a:cubicBezTo>
                <a:cubicBezTo>
                  <a:pt x="8768765" y="-12918"/>
                  <a:pt x="8877628" y="131525"/>
                  <a:pt x="8844455" y="246047"/>
                </a:cubicBezTo>
                <a:cubicBezTo>
                  <a:pt x="8880143" y="455883"/>
                  <a:pt x="8799855" y="591988"/>
                  <a:pt x="8844455" y="738127"/>
                </a:cubicBezTo>
                <a:cubicBezTo>
                  <a:pt x="8889055" y="884266"/>
                  <a:pt x="8836479" y="984540"/>
                  <a:pt x="8844455" y="1230207"/>
                </a:cubicBezTo>
                <a:cubicBezTo>
                  <a:pt x="8853290" y="1360039"/>
                  <a:pt x="8752459" y="1508108"/>
                  <a:pt x="8598408" y="1476254"/>
                </a:cubicBezTo>
                <a:cubicBezTo>
                  <a:pt x="8447154" y="1505426"/>
                  <a:pt x="8262605" y="1445460"/>
                  <a:pt x="8001811" y="1476254"/>
                </a:cubicBezTo>
                <a:cubicBezTo>
                  <a:pt x="7741017" y="1507048"/>
                  <a:pt x="7528472" y="1420233"/>
                  <a:pt x="7321690" y="1476254"/>
                </a:cubicBezTo>
                <a:cubicBezTo>
                  <a:pt x="7114908" y="1532275"/>
                  <a:pt x="6957899" y="1458588"/>
                  <a:pt x="6725093" y="1476254"/>
                </a:cubicBezTo>
                <a:cubicBezTo>
                  <a:pt x="6492287" y="1493920"/>
                  <a:pt x="6373717" y="1449324"/>
                  <a:pt x="6212019" y="1476254"/>
                </a:cubicBezTo>
                <a:cubicBezTo>
                  <a:pt x="6050321" y="1503184"/>
                  <a:pt x="5843865" y="1451722"/>
                  <a:pt x="5615422" y="1476254"/>
                </a:cubicBezTo>
                <a:cubicBezTo>
                  <a:pt x="5386979" y="1500786"/>
                  <a:pt x="5336333" y="1471561"/>
                  <a:pt x="5185872" y="1476254"/>
                </a:cubicBezTo>
                <a:cubicBezTo>
                  <a:pt x="5035411" y="1480947"/>
                  <a:pt x="4924806" y="1439804"/>
                  <a:pt x="4756322" y="1476254"/>
                </a:cubicBezTo>
                <a:cubicBezTo>
                  <a:pt x="4587838" y="1512704"/>
                  <a:pt x="4400467" y="1454460"/>
                  <a:pt x="4243248" y="1476254"/>
                </a:cubicBezTo>
                <a:cubicBezTo>
                  <a:pt x="4086029" y="1498048"/>
                  <a:pt x="3800949" y="1436312"/>
                  <a:pt x="3563128" y="1476254"/>
                </a:cubicBezTo>
                <a:cubicBezTo>
                  <a:pt x="3325307" y="1516196"/>
                  <a:pt x="3163524" y="1445097"/>
                  <a:pt x="2966530" y="1476254"/>
                </a:cubicBezTo>
                <a:cubicBezTo>
                  <a:pt x="2769536" y="1507411"/>
                  <a:pt x="2370514" y="1434685"/>
                  <a:pt x="2202886" y="1476254"/>
                </a:cubicBezTo>
                <a:cubicBezTo>
                  <a:pt x="2035258" y="1517823"/>
                  <a:pt x="1823590" y="1451076"/>
                  <a:pt x="1689812" y="1476254"/>
                </a:cubicBezTo>
                <a:cubicBezTo>
                  <a:pt x="1556034" y="1501432"/>
                  <a:pt x="1323468" y="1410549"/>
                  <a:pt x="1009691" y="1476254"/>
                </a:cubicBezTo>
                <a:cubicBezTo>
                  <a:pt x="695914" y="1541959"/>
                  <a:pt x="419711" y="1455828"/>
                  <a:pt x="246047" y="1476254"/>
                </a:cubicBezTo>
                <a:cubicBezTo>
                  <a:pt x="103495" y="1442266"/>
                  <a:pt x="21728" y="1373804"/>
                  <a:pt x="0" y="1230207"/>
                </a:cubicBezTo>
                <a:cubicBezTo>
                  <a:pt x="-43131" y="1027921"/>
                  <a:pt x="54861" y="849528"/>
                  <a:pt x="0" y="738127"/>
                </a:cubicBezTo>
                <a:cubicBezTo>
                  <a:pt x="-54861" y="626726"/>
                  <a:pt x="16732" y="455845"/>
                  <a:pt x="0" y="246047"/>
                </a:cubicBezTo>
                <a:close/>
              </a:path>
            </a:pathLst>
          </a:custGeom>
          <a:solidFill>
            <a:srgbClr val="FF4F5A">
              <a:alpha val="53000"/>
            </a:srgbClr>
          </a:solidFill>
          <a:ln>
            <a:solidFill>
              <a:srgbClr val="FF4F5A"/>
            </a:solidFill>
            <a:extLst>
              <a:ext uri="{C807C97D-BFC1-408E-A445-0C87EB9F89A2}">
                <ask:lineSketchStyleProps xmlns:ask="http://schemas.microsoft.com/office/drawing/2018/sketchyshapes" sd="2170193837">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 name="Picture 1">
            <a:extLst>
              <a:ext uri="{FF2B5EF4-FFF2-40B4-BE49-F238E27FC236}">
                <a16:creationId xmlns:a16="http://schemas.microsoft.com/office/drawing/2014/main" id="{4FB289B2-D01F-8BBA-D0A8-21D671462AD2}"/>
              </a:ext>
            </a:extLst>
          </p:cNvPr>
          <p:cNvPicPr>
            <a:picLocks noChangeAspect="1"/>
          </p:cNvPicPr>
          <p:nvPr/>
        </p:nvPicPr>
        <p:blipFill>
          <a:blip r:embed="rId2"/>
          <a:stretch>
            <a:fillRect/>
          </a:stretch>
        </p:blipFill>
        <p:spPr>
          <a:xfrm>
            <a:off x="740985" y="634127"/>
            <a:ext cx="3506514" cy="2337676"/>
          </a:xfrm>
          <a:prstGeom prst="rect">
            <a:avLst/>
          </a:prstGeom>
        </p:spPr>
      </p:pic>
      <p:sp>
        <p:nvSpPr>
          <p:cNvPr id="4" name="TextBox 3">
            <a:extLst>
              <a:ext uri="{FF2B5EF4-FFF2-40B4-BE49-F238E27FC236}">
                <a16:creationId xmlns:a16="http://schemas.microsoft.com/office/drawing/2014/main" id="{2539131D-83D8-50A1-6284-CD6BD2B9C3E7}"/>
              </a:ext>
            </a:extLst>
          </p:cNvPr>
          <p:cNvSpPr txBox="1"/>
          <p:nvPr/>
        </p:nvSpPr>
        <p:spPr>
          <a:xfrm>
            <a:off x="4688277" y="1202800"/>
            <a:ext cx="6097314" cy="1200329"/>
          </a:xfrm>
          <a:prstGeom prst="rect">
            <a:avLst/>
          </a:prstGeom>
          <a:noFill/>
        </p:spPr>
        <p:txBody>
          <a:bodyPr wrap="square">
            <a:spAutoFit/>
          </a:bodyPr>
          <a:lstStyle/>
          <a:p>
            <a:pPr algn="just"/>
            <a:r>
              <a:rPr lang="en-US" b="1" i="0" dirty="0">
                <a:solidFill>
                  <a:srgbClr val="24292F"/>
                </a:solidFill>
                <a:effectLst/>
                <a:latin typeface="-apple-system"/>
              </a:rPr>
              <a:t>Project Idea:</a:t>
            </a:r>
          </a:p>
          <a:p>
            <a:pPr algn="just"/>
            <a:r>
              <a:rPr lang="en-US" dirty="0"/>
              <a:t>This project explores the impact of COVID-19 on Netflix's stock price from </a:t>
            </a:r>
            <a:r>
              <a:rPr lang="en-US" u="sng" dirty="0">
                <a:solidFill>
                  <a:srgbClr val="0070C0"/>
                </a:solidFill>
              </a:rPr>
              <a:t>2019 to 2022 </a:t>
            </a:r>
            <a:r>
              <a:rPr lang="en-US" dirty="0"/>
              <a:t>through different indicators. These indicators include the number of daily cases, number of deaths.</a:t>
            </a:r>
            <a:endParaRPr lang="en-CA" dirty="0"/>
          </a:p>
        </p:txBody>
      </p:sp>
      <p:sp>
        <p:nvSpPr>
          <p:cNvPr id="6" name="TextBox 5">
            <a:extLst>
              <a:ext uri="{FF2B5EF4-FFF2-40B4-BE49-F238E27FC236}">
                <a16:creationId xmlns:a16="http://schemas.microsoft.com/office/drawing/2014/main" id="{EA7439E3-03E7-4083-05D2-B74DB8694C2D}"/>
              </a:ext>
            </a:extLst>
          </p:cNvPr>
          <p:cNvSpPr txBox="1"/>
          <p:nvPr/>
        </p:nvSpPr>
        <p:spPr>
          <a:xfrm>
            <a:off x="3190553" y="3742136"/>
            <a:ext cx="6097314" cy="400110"/>
          </a:xfrm>
          <a:prstGeom prst="rect">
            <a:avLst/>
          </a:prstGeom>
          <a:noFill/>
        </p:spPr>
        <p:txBody>
          <a:bodyPr wrap="square">
            <a:spAutoFit/>
          </a:bodyPr>
          <a:lstStyle/>
          <a:p>
            <a:pPr algn="ctr"/>
            <a:r>
              <a:rPr lang="en-US" sz="2000" b="1" i="0" dirty="0">
                <a:solidFill>
                  <a:srgbClr val="FF0000"/>
                </a:solidFill>
                <a:effectLst/>
                <a:latin typeface="-apple-system"/>
              </a:rPr>
              <a:t>Reason</a:t>
            </a:r>
            <a:endParaRPr lang="en-CA" dirty="0">
              <a:solidFill>
                <a:srgbClr val="FF0000"/>
              </a:solidFill>
            </a:endParaRPr>
          </a:p>
        </p:txBody>
      </p:sp>
      <p:sp>
        <p:nvSpPr>
          <p:cNvPr id="8" name="TextBox 7">
            <a:extLst>
              <a:ext uri="{FF2B5EF4-FFF2-40B4-BE49-F238E27FC236}">
                <a16:creationId xmlns:a16="http://schemas.microsoft.com/office/drawing/2014/main" id="{0CF7902B-B586-46BC-384E-D7ED6544453D}"/>
              </a:ext>
            </a:extLst>
          </p:cNvPr>
          <p:cNvSpPr txBox="1"/>
          <p:nvPr/>
        </p:nvSpPr>
        <p:spPr>
          <a:xfrm>
            <a:off x="1937523" y="4097971"/>
            <a:ext cx="8603374" cy="923330"/>
          </a:xfrm>
          <a:prstGeom prst="rect">
            <a:avLst/>
          </a:prstGeom>
          <a:noFill/>
        </p:spPr>
        <p:txBody>
          <a:bodyPr wrap="square">
            <a:spAutoFit/>
          </a:bodyPr>
          <a:lstStyle/>
          <a:p>
            <a:pPr algn="just"/>
            <a:r>
              <a:rPr lang="en-US" b="0" i="0" dirty="0">
                <a:solidFill>
                  <a:srgbClr val="24292F"/>
                </a:solidFill>
                <a:effectLst/>
                <a:latin typeface="-apple-system"/>
              </a:rPr>
              <a:t>During the pandemic, people turned to the online streaming platforms for their main sources of entertainment. Netflix was one of the online streaming giants that seemed to have profited from this trend as indicated by their soaring stock price.</a:t>
            </a:r>
            <a:endParaRPr lang="en-CA" dirty="0"/>
          </a:p>
        </p:txBody>
      </p:sp>
      <p:sp>
        <p:nvSpPr>
          <p:cNvPr id="12" name="Footer Placeholder 11">
            <a:extLst>
              <a:ext uri="{FF2B5EF4-FFF2-40B4-BE49-F238E27FC236}">
                <a16:creationId xmlns:a16="http://schemas.microsoft.com/office/drawing/2014/main" id="{FA050908-DF65-CCE2-7D26-EA4B5D62CFD0}"/>
              </a:ext>
            </a:extLst>
          </p:cNvPr>
          <p:cNvSpPr>
            <a:spLocks noGrp="1"/>
          </p:cNvSpPr>
          <p:nvPr>
            <p:ph type="ftr" sz="quarter" idx="11"/>
          </p:nvPr>
        </p:nvSpPr>
        <p:spPr/>
        <p:txBody>
          <a:bodyPr/>
          <a:lstStyle/>
          <a:p>
            <a:r>
              <a:rPr lang="en-US"/>
              <a:t>Team#11 - Project #1 - U of T Data Analytics Boot Camp</a:t>
            </a:r>
            <a:endParaRPr lang="en-CA"/>
          </a:p>
        </p:txBody>
      </p:sp>
      <p:sp>
        <p:nvSpPr>
          <p:cNvPr id="13" name="Slide Number Placeholder 12">
            <a:extLst>
              <a:ext uri="{FF2B5EF4-FFF2-40B4-BE49-F238E27FC236}">
                <a16:creationId xmlns:a16="http://schemas.microsoft.com/office/drawing/2014/main" id="{624CBE6A-E38C-0F12-E4F8-885427EE5B7A}"/>
              </a:ext>
            </a:extLst>
          </p:cNvPr>
          <p:cNvSpPr>
            <a:spLocks noGrp="1"/>
          </p:cNvSpPr>
          <p:nvPr>
            <p:ph type="sldNum" sz="quarter" idx="12"/>
          </p:nvPr>
        </p:nvSpPr>
        <p:spPr/>
        <p:txBody>
          <a:bodyPr/>
          <a:lstStyle/>
          <a:p>
            <a:fld id="{252463B7-0228-4537-9726-CBBA1563DF15}" type="slidenum">
              <a:rPr lang="en-CA" smtClean="0"/>
              <a:t>3</a:t>
            </a:fld>
            <a:endParaRPr lang="en-CA"/>
          </a:p>
        </p:txBody>
      </p:sp>
      <p:grpSp>
        <p:nvGrpSpPr>
          <p:cNvPr id="20" name="Group 19">
            <a:extLst>
              <a:ext uri="{FF2B5EF4-FFF2-40B4-BE49-F238E27FC236}">
                <a16:creationId xmlns:a16="http://schemas.microsoft.com/office/drawing/2014/main" id="{8D238886-21CD-EE3E-07EA-0BAC19AA975B}"/>
              </a:ext>
            </a:extLst>
          </p:cNvPr>
          <p:cNvGrpSpPr/>
          <p:nvPr/>
        </p:nvGrpSpPr>
        <p:grpSpPr>
          <a:xfrm>
            <a:off x="0" y="6447663"/>
            <a:ext cx="12197274" cy="214802"/>
            <a:chOff x="0" y="6447663"/>
            <a:chExt cx="12197274" cy="214802"/>
          </a:xfrm>
        </p:grpSpPr>
        <p:sp>
          <p:nvSpPr>
            <p:cNvPr id="17" name="Freeform: Shape 16">
              <a:extLst>
                <a:ext uri="{FF2B5EF4-FFF2-40B4-BE49-F238E27FC236}">
                  <a16:creationId xmlns:a16="http://schemas.microsoft.com/office/drawing/2014/main" id="{CDC8B5F7-5ADE-BF6D-B21C-3EA1BB209E5C}"/>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4F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Freeform: Shape 17">
              <a:extLst>
                <a:ext uri="{FF2B5EF4-FFF2-40B4-BE49-F238E27FC236}">
                  <a16:creationId xmlns:a16="http://schemas.microsoft.com/office/drawing/2014/main" id="{221A0A11-AC59-1657-9432-3858E6F3D11F}"/>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4F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Freeform: Shape 18">
              <a:extLst>
                <a:ext uri="{FF2B5EF4-FFF2-40B4-BE49-F238E27FC236}">
                  <a16:creationId xmlns:a16="http://schemas.microsoft.com/office/drawing/2014/main" id="{8B25DECE-FA06-974B-ACE6-8537F1C825AF}"/>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4F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512341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CED63A2-13B5-1A13-10CC-24EFACB66E28}"/>
              </a:ext>
            </a:extLst>
          </p:cNvPr>
          <p:cNvSpPr/>
          <p:nvPr/>
        </p:nvSpPr>
        <p:spPr>
          <a:xfrm>
            <a:off x="685800" y="2588426"/>
            <a:ext cx="10854559" cy="1476254"/>
          </a:xfrm>
          <a:custGeom>
            <a:avLst/>
            <a:gdLst>
              <a:gd name="connsiteX0" fmla="*/ 0 w 10854559"/>
              <a:gd name="connsiteY0" fmla="*/ 246047 h 1476254"/>
              <a:gd name="connsiteX1" fmla="*/ 246047 w 10854559"/>
              <a:gd name="connsiteY1" fmla="*/ 0 h 1476254"/>
              <a:gd name="connsiteX2" fmla="*/ 10608512 w 10854559"/>
              <a:gd name="connsiteY2" fmla="*/ 0 h 1476254"/>
              <a:gd name="connsiteX3" fmla="*/ 10854559 w 10854559"/>
              <a:gd name="connsiteY3" fmla="*/ 246047 h 1476254"/>
              <a:gd name="connsiteX4" fmla="*/ 10854559 w 10854559"/>
              <a:gd name="connsiteY4" fmla="*/ 1230207 h 1476254"/>
              <a:gd name="connsiteX5" fmla="*/ 10608512 w 10854559"/>
              <a:gd name="connsiteY5" fmla="*/ 1476254 h 1476254"/>
              <a:gd name="connsiteX6" fmla="*/ 246047 w 10854559"/>
              <a:gd name="connsiteY6" fmla="*/ 1476254 h 1476254"/>
              <a:gd name="connsiteX7" fmla="*/ 0 w 10854559"/>
              <a:gd name="connsiteY7" fmla="*/ 1230207 h 1476254"/>
              <a:gd name="connsiteX8" fmla="*/ 0 w 10854559"/>
              <a:gd name="connsiteY8" fmla="*/ 246047 h 1476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4559" h="1476254" fill="none" extrusionOk="0">
                <a:moveTo>
                  <a:pt x="0" y="246047"/>
                </a:moveTo>
                <a:cubicBezTo>
                  <a:pt x="15393" y="92713"/>
                  <a:pt x="93573" y="2045"/>
                  <a:pt x="246047" y="0"/>
                </a:cubicBezTo>
                <a:cubicBezTo>
                  <a:pt x="4213782" y="-31430"/>
                  <a:pt x="7851658" y="-72146"/>
                  <a:pt x="10608512" y="0"/>
                </a:cubicBezTo>
                <a:cubicBezTo>
                  <a:pt x="10726405" y="18192"/>
                  <a:pt x="10850583" y="112429"/>
                  <a:pt x="10854559" y="246047"/>
                </a:cubicBezTo>
                <a:cubicBezTo>
                  <a:pt x="10906382" y="523463"/>
                  <a:pt x="10937671" y="1125994"/>
                  <a:pt x="10854559" y="1230207"/>
                </a:cubicBezTo>
                <a:cubicBezTo>
                  <a:pt x="10841404" y="1381138"/>
                  <a:pt x="10739716" y="1484367"/>
                  <a:pt x="10608512" y="1476254"/>
                </a:cubicBezTo>
                <a:cubicBezTo>
                  <a:pt x="5589357" y="1578460"/>
                  <a:pt x="4149792" y="1354613"/>
                  <a:pt x="246047" y="1476254"/>
                </a:cubicBezTo>
                <a:cubicBezTo>
                  <a:pt x="90196" y="1493977"/>
                  <a:pt x="17310" y="1377744"/>
                  <a:pt x="0" y="1230207"/>
                </a:cubicBezTo>
                <a:cubicBezTo>
                  <a:pt x="9442" y="1118065"/>
                  <a:pt x="-82612" y="676555"/>
                  <a:pt x="0" y="246047"/>
                </a:cubicBezTo>
                <a:close/>
              </a:path>
              <a:path w="10854559" h="1476254" stroke="0" extrusionOk="0">
                <a:moveTo>
                  <a:pt x="0" y="246047"/>
                </a:moveTo>
                <a:cubicBezTo>
                  <a:pt x="16953" y="130225"/>
                  <a:pt x="107553" y="2391"/>
                  <a:pt x="246047" y="0"/>
                </a:cubicBezTo>
                <a:cubicBezTo>
                  <a:pt x="1382049" y="40796"/>
                  <a:pt x="7183355" y="-144055"/>
                  <a:pt x="10608512" y="0"/>
                </a:cubicBezTo>
                <a:cubicBezTo>
                  <a:pt x="10760926" y="7839"/>
                  <a:pt x="10866226" y="116812"/>
                  <a:pt x="10854559" y="246047"/>
                </a:cubicBezTo>
                <a:cubicBezTo>
                  <a:pt x="10784701" y="586316"/>
                  <a:pt x="10778395" y="1107835"/>
                  <a:pt x="10854559" y="1230207"/>
                </a:cubicBezTo>
                <a:cubicBezTo>
                  <a:pt x="10840833" y="1357455"/>
                  <a:pt x="10733720" y="1477409"/>
                  <a:pt x="10608512" y="1476254"/>
                </a:cubicBezTo>
                <a:cubicBezTo>
                  <a:pt x="7146208" y="1558243"/>
                  <a:pt x="4300658" y="1640546"/>
                  <a:pt x="246047" y="1476254"/>
                </a:cubicBezTo>
                <a:cubicBezTo>
                  <a:pt x="124530" y="1478309"/>
                  <a:pt x="-996" y="1360935"/>
                  <a:pt x="0" y="1230207"/>
                </a:cubicBezTo>
                <a:cubicBezTo>
                  <a:pt x="-84518" y="1064732"/>
                  <a:pt x="81576" y="738031"/>
                  <a:pt x="0" y="246047"/>
                </a:cubicBezTo>
                <a:close/>
              </a:path>
            </a:pathLst>
          </a:custGeom>
          <a:solidFill>
            <a:srgbClr val="ADE1D4">
              <a:alpha val="53000"/>
            </a:srgbClr>
          </a:solidFill>
          <a:ln>
            <a:solidFill>
              <a:srgbClr val="00B050"/>
            </a:solidFill>
            <a:extLst>
              <a:ext uri="{C807C97D-BFC1-408E-A445-0C87EB9F89A2}">
                <ask:lineSketchStyleProps xmlns:ask="http://schemas.microsoft.com/office/drawing/2018/sketchyshapes" sd="2170193837">
                  <a:prstGeom prst="round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ABF4AFFA-E624-3CC3-4DA7-AE98E8FBAFC0}"/>
              </a:ext>
            </a:extLst>
          </p:cNvPr>
          <p:cNvSpPr txBox="1"/>
          <p:nvPr/>
        </p:nvSpPr>
        <p:spPr>
          <a:xfrm>
            <a:off x="3190547" y="2659909"/>
            <a:ext cx="6097314" cy="584775"/>
          </a:xfrm>
          <a:prstGeom prst="rect">
            <a:avLst/>
          </a:prstGeom>
          <a:noFill/>
        </p:spPr>
        <p:txBody>
          <a:bodyPr wrap="square">
            <a:spAutoFit/>
          </a:bodyPr>
          <a:lstStyle/>
          <a:p>
            <a:pPr algn="ctr"/>
            <a:r>
              <a:rPr lang="en-US" sz="3200" b="1" dirty="0">
                <a:solidFill>
                  <a:srgbClr val="00B050"/>
                </a:solidFill>
              </a:rPr>
              <a:t>H</a:t>
            </a:r>
            <a:r>
              <a:rPr lang="en-CA" sz="3200" b="1" dirty="0">
                <a:solidFill>
                  <a:srgbClr val="00B050"/>
                </a:solidFill>
              </a:rPr>
              <a:t>YPOTHESIS</a:t>
            </a:r>
          </a:p>
        </p:txBody>
      </p:sp>
      <p:sp>
        <p:nvSpPr>
          <p:cNvPr id="5" name="TextBox 4">
            <a:extLst>
              <a:ext uri="{FF2B5EF4-FFF2-40B4-BE49-F238E27FC236}">
                <a16:creationId xmlns:a16="http://schemas.microsoft.com/office/drawing/2014/main" id="{779F5A0F-33CE-C4E5-0963-4BBFA364A9CA}"/>
              </a:ext>
            </a:extLst>
          </p:cNvPr>
          <p:cNvSpPr txBox="1"/>
          <p:nvPr/>
        </p:nvSpPr>
        <p:spPr>
          <a:xfrm>
            <a:off x="740980" y="3326553"/>
            <a:ext cx="10996448" cy="369332"/>
          </a:xfrm>
          <a:prstGeom prst="rect">
            <a:avLst/>
          </a:prstGeom>
          <a:noFill/>
        </p:spPr>
        <p:txBody>
          <a:bodyPr wrap="square">
            <a:spAutoFit/>
          </a:bodyPr>
          <a:lstStyle/>
          <a:p>
            <a:pPr algn="ctr"/>
            <a:r>
              <a:rPr lang="en-US" dirty="0"/>
              <a:t>Netflix performance as measured by their stock price has a significant positive relationship with COVID-19.)</a:t>
            </a:r>
            <a:endParaRPr lang="en-CA" dirty="0"/>
          </a:p>
        </p:txBody>
      </p:sp>
      <p:sp>
        <p:nvSpPr>
          <p:cNvPr id="7" name="Footer Placeholder 6">
            <a:extLst>
              <a:ext uri="{FF2B5EF4-FFF2-40B4-BE49-F238E27FC236}">
                <a16:creationId xmlns:a16="http://schemas.microsoft.com/office/drawing/2014/main" id="{13144C98-6059-BE8A-F7E2-578EC9A37023}"/>
              </a:ext>
            </a:extLst>
          </p:cNvPr>
          <p:cNvSpPr>
            <a:spLocks noGrp="1"/>
          </p:cNvSpPr>
          <p:nvPr>
            <p:ph type="ftr" sz="quarter" idx="11"/>
          </p:nvPr>
        </p:nvSpPr>
        <p:spPr/>
        <p:txBody>
          <a:bodyPr/>
          <a:lstStyle/>
          <a:p>
            <a:r>
              <a:rPr lang="en-US"/>
              <a:t>Team#11 - Project #1 - U of T Data Analytics Boot Camp</a:t>
            </a:r>
            <a:endParaRPr lang="en-CA"/>
          </a:p>
        </p:txBody>
      </p:sp>
      <p:sp>
        <p:nvSpPr>
          <p:cNvPr id="8" name="Slide Number Placeholder 7">
            <a:extLst>
              <a:ext uri="{FF2B5EF4-FFF2-40B4-BE49-F238E27FC236}">
                <a16:creationId xmlns:a16="http://schemas.microsoft.com/office/drawing/2014/main" id="{75367551-3048-2420-1674-CA32BF97A73F}"/>
              </a:ext>
            </a:extLst>
          </p:cNvPr>
          <p:cNvSpPr>
            <a:spLocks noGrp="1"/>
          </p:cNvSpPr>
          <p:nvPr>
            <p:ph type="sldNum" sz="quarter" idx="12"/>
          </p:nvPr>
        </p:nvSpPr>
        <p:spPr/>
        <p:txBody>
          <a:bodyPr/>
          <a:lstStyle/>
          <a:p>
            <a:fld id="{252463B7-0228-4537-9726-CBBA1563DF15}" type="slidenum">
              <a:rPr lang="en-CA" smtClean="0"/>
              <a:t>4</a:t>
            </a:fld>
            <a:endParaRPr lang="en-CA"/>
          </a:p>
        </p:txBody>
      </p:sp>
      <p:grpSp>
        <p:nvGrpSpPr>
          <p:cNvPr id="9" name="Group 8">
            <a:extLst>
              <a:ext uri="{FF2B5EF4-FFF2-40B4-BE49-F238E27FC236}">
                <a16:creationId xmlns:a16="http://schemas.microsoft.com/office/drawing/2014/main" id="{53418931-DAAD-B5EC-1CD8-470676AAB459}"/>
              </a:ext>
            </a:extLst>
          </p:cNvPr>
          <p:cNvGrpSpPr/>
          <p:nvPr/>
        </p:nvGrpSpPr>
        <p:grpSpPr>
          <a:xfrm>
            <a:off x="0" y="6447663"/>
            <a:ext cx="12197274" cy="214802"/>
            <a:chOff x="0" y="6447663"/>
            <a:chExt cx="12197274" cy="214802"/>
          </a:xfrm>
        </p:grpSpPr>
        <p:sp>
          <p:nvSpPr>
            <p:cNvPr id="10" name="Freeform: Shape 9">
              <a:extLst>
                <a:ext uri="{FF2B5EF4-FFF2-40B4-BE49-F238E27FC236}">
                  <a16:creationId xmlns:a16="http://schemas.microsoft.com/office/drawing/2014/main" id="{47328225-EDAF-B25E-190B-9C74B933785D}"/>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ADE1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632FE1A1-7F4E-7A28-29A6-0E0B83C9E3EC}"/>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ADE1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reeform: Shape 11">
              <a:extLst>
                <a:ext uri="{FF2B5EF4-FFF2-40B4-BE49-F238E27FC236}">
                  <a16:creationId xmlns:a16="http://schemas.microsoft.com/office/drawing/2014/main" id="{160DDA22-A395-B575-6A27-A4F6A9BF4947}"/>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ADE1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21004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33ED0D-82DD-FCE3-B52D-223AA32FE668}"/>
              </a:ext>
            </a:extLst>
          </p:cNvPr>
          <p:cNvPicPr>
            <a:picLocks noChangeAspect="1"/>
          </p:cNvPicPr>
          <p:nvPr/>
        </p:nvPicPr>
        <p:blipFill>
          <a:blip r:embed="rId2"/>
          <a:stretch>
            <a:fillRect/>
          </a:stretch>
        </p:blipFill>
        <p:spPr>
          <a:xfrm>
            <a:off x="571072" y="1073091"/>
            <a:ext cx="4411894" cy="4411894"/>
          </a:xfrm>
          <a:prstGeom prst="rect">
            <a:avLst/>
          </a:prstGeom>
        </p:spPr>
      </p:pic>
      <p:sp>
        <p:nvSpPr>
          <p:cNvPr id="4" name="TextBox 3">
            <a:extLst>
              <a:ext uri="{FF2B5EF4-FFF2-40B4-BE49-F238E27FC236}">
                <a16:creationId xmlns:a16="http://schemas.microsoft.com/office/drawing/2014/main" id="{54398866-B924-B9FF-874B-CA7CCA9868D1}"/>
              </a:ext>
            </a:extLst>
          </p:cNvPr>
          <p:cNvSpPr txBox="1"/>
          <p:nvPr/>
        </p:nvSpPr>
        <p:spPr>
          <a:xfrm>
            <a:off x="1964109" y="5175612"/>
            <a:ext cx="1625819" cy="461665"/>
          </a:xfrm>
          <a:prstGeom prst="rect">
            <a:avLst/>
          </a:prstGeom>
          <a:noFill/>
        </p:spPr>
        <p:txBody>
          <a:bodyPr wrap="square">
            <a:spAutoFit/>
          </a:bodyPr>
          <a:lstStyle/>
          <a:p>
            <a:pPr algn="ctr"/>
            <a:r>
              <a:rPr lang="en-CA" sz="2400" b="1" dirty="0">
                <a:solidFill>
                  <a:srgbClr val="24292F"/>
                </a:solidFill>
                <a:latin typeface="-apple-system"/>
              </a:rPr>
              <a:t>Questions</a:t>
            </a:r>
          </a:p>
        </p:txBody>
      </p:sp>
      <p:sp>
        <p:nvSpPr>
          <p:cNvPr id="6" name="TextBox 5">
            <a:extLst>
              <a:ext uri="{FF2B5EF4-FFF2-40B4-BE49-F238E27FC236}">
                <a16:creationId xmlns:a16="http://schemas.microsoft.com/office/drawing/2014/main" id="{A48AC855-4794-7B97-C83A-B948DFD5ED02}"/>
              </a:ext>
            </a:extLst>
          </p:cNvPr>
          <p:cNvSpPr txBox="1"/>
          <p:nvPr/>
        </p:nvSpPr>
        <p:spPr>
          <a:xfrm>
            <a:off x="5233693" y="1859339"/>
            <a:ext cx="6466062" cy="3139321"/>
          </a:xfrm>
          <a:prstGeom prst="rect">
            <a:avLst/>
          </a:prstGeom>
          <a:noFill/>
        </p:spPr>
        <p:txBody>
          <a:bodyPr wrap="square">
            <a:spAutoFit/>
          </a:bodyPr>
          <a:lstStyle/>
          <a:p>
            <a:r>
              <a:rPr lang="en-US" b="1" dirty="0">
                <a:solidFill>
                  <a:srgbClr val="C00000"/>
                </a:solidFill>
              </a:rPr>
              <a:t>Q1. </a:t>
            </a:r>
            <a:r>
              <a:rPr lang="en-US" dirty="0"/>
              <a:t>Is there a relationship between the stock price vs. number of daily cases/death worldwide?</a:t>
            </a:r>
          </a:p>
          <a:p>
            <a:endParaRPr lang="en-US" dirty="0"/>
          </a:p>
          <a:p>
            <a:r>
              <a:rPr lang="en-US" b="1" dirty="0">
                <a:solidFill>
                  <a:srgbClr val="C00000"/>
                </a:solidFill>
              </a:rPr>
              <a:t>Q2. </a:t>
            </a:r>
            <a:r>
              <a:rPr lang="en-US" dirty="0"/>
              <a:t>Is there </a:t>
            </a:r>
            <a:r>
              <a:rPr lang="en-US" dirty="0" err="1"/>
              <a:t>arelationship</a:t>
            </a:r>
            <a:r>
              <a:rPr lang="en-US" dirty="0"/>
              <a:t> between the stock price a </a:t>
            </a:r>
            <a:r>
              <a:rPr lang="en-US" b="1" dirty="0">
                <a:solidFill>
                  <a:srgbClr val="0070C0"/>
                </a:solidFill>
                <a:effectLst>
                  <a:outerShdw blurRad="38100" dist="38100" dir="2700000" algn="tl">
                    <a:srgbClr val="000000">
                      <a:alpha val="43137"/>
                    </a:srgbClr>
                  </a:outerShdw>
                </a:effectLst>
              </a:rPr>
              <a:t>week after </a:t>
            </a:r>
            <a:r>
              <a:rPr lang="en-US" dirty="0"/>
              <a:t>the case count/death count vs. number of daily cases worldwide?</a:t>
            </a:r>
          </a:p>
          <a:p>
            <a:endParaRPr lang="en-US" dirty="0"/>
          </a:p>
          <a:p>
            <a:r>
              <a:rPr lang="en-US" b="1" dirty="0">
                <a:solidFill>
                  <a:srgbClr val="C00000"/>
                </a:solidFill>
              </a:rPr>
              <a:t>Q3. </a:t>
            </a:r>
            <a:r>
              <a:rPr lang="en-US" dirty="0"/>
              <a:t>Is there a relationship between the stock price vs. number of daily cases/deaths by </a:t>
            </a:r>
            <a:r>
              <a:rPr lang="en-US" b="1" dirty="0">
                <a:solidFill>
                  <a:srgbClr val="00B050"/>
                </a:solidFill>
                <a:effectLst>
                  <a:outerShdw blurRad="38100" dist="38100" dir="2700000" algn="tl">
                    <a:srgbClr val="000000">
                      <a:alpha val="43137"/>
                    </a:srgbClr>
                  </a:outerShdw>
                </a:effectLst>
              </a:rPr>
              <a:t>stock indicator</a:t>
            </a:r>
            <a:r>
              <a:rPr lang="en-US" dirty="0"/>
              <a:t>?</a:t>
            </a:r>
          </a:p>
          <a:p>
            <a:endParaRPr lang="en-US" dirty="0"/>
          </a:p>
          <a:p>
            <a:r>
              <a:rPr lang="en-US" b="1" dirty="0">
                <a:solidFill>
                  <a:srgbClr val="C00000"/>
                </a:solidFill>
              </a:rPr>
              <a:t>Q4. </a:t>
            </a:r>
            <a:r>
              <a:rPr lang="en-US" dirty="0"/>
              <a:t>Is the price movement an industry-wide trend? </a:t>
            </a:r>
          </a:p>
          <a:p>
            <a:pPr algn="ctr"/>
            <a:r>
              <a:rPr lang="en-US" b="1" dirty="0">
                <a:solidFill>
                  <a:srgbClr val="FFC000"/>
                </a:solidFill>
                <a:effectLst>
                  <a:outerShdw blurRad="38100" dist="38100" dir="2700000" algn="tl">
                    <a:srgbClr val="000000">
                      <a:alpha val="43137"/>
                    </a:srgbClr>
                  </a:outerShdw>
                </a:effectLst>
              </a:rPr>
              <a:t>compare Netflix with their main competitor Disney +</a:t>
            </a:r>
          </a:p>
        </p:txBody>
      </p:sp>
      <p:sp>
        <p:nvSpPr>
          <p:cNvPr id="7" name="Footer Placeholder 6">
            <a:extLst>
              <a:ext uri="{FF2B5EF4-FFF2-40B4-BE49-F238E27FC236}">
                <a16:creationId xmlns:a16="http://schemas.microsoft.com/office/drawing/2014/main" id="{6A3A5024-200F-CEC9-7D66-C9291A83CBA6}"/>
              </a:ext>
            </a:extLst>
          </p:cNvPr>
          <p:cNvSpPr>
            <a:spLocks noGrp="1"/>
          </p:cNvSpPr>
          <p:nvPr>
            <p:ph type="ftr" sz="quarter" idx="11"/>
          </p:nvPr>
        </p:nvSpPr>
        <p:spPr/>
        <p:txBody>
          <a:bodyPr/>
          <a:lstStyle/>
          <a:p>
            <a:r>
              <a:rPr lang="en-US"/>
              <a:t>Team#11 - Project #1 - U of T Data Analytics Boot Camp</a:t>
            </a:r>
            <a:endParaRPr lang="en-CA"/>
          </a:p>
        </p:txBody>
      </p:sp>
      <p:sp>
        <p:nvSpPr>
          <p:cNvPr id="8" name="Slide Number Placeholder 7">
            <a:extLst>
              <a:ext uri="{FF2B5EF4-FFF2-40B4-BE49-F238E27FC236}">
                <a16:creationId xmlns:a16="http://schemas.microsoft.com/office/drawing/2014/main" id="{117D1EA2-6264-C155-B5D5-B5F5E9B5676D}"/>
              </a:ext>
            </a:extLst>
          </p:cNvPr>
          <p:cNvSpPr>
            <a:spLocks noGrp="1"/>
          </p:cNvSpPr>
          <p:nvPr>
            <p:ph type="sldNum" sz="quarter" idx="12"/>
          </p:nvPr>
        </p:nvSpPr>
        <p:spPr/>
        <p:txBody>
          <a:bodyPr/>
          <a:lstStyle/>
          <a:p>
            <a:fld id="{252463B7-0228-4537-9726-CBBA1563DF15}" type="slidenum">
              <a:rPr lang="en-CA" smtClean="0"/>
              <a:t>5</a:t>
            </a:fld>
            <a:endParaRPr lang="en-CA"/>
          </a:p>
        </p:txBody>
      </p:sp>
      <p:grpSp>
        <p:nvGrpSpPr>
          <p:cNvPr id="9" name="Group 8">
            <a:extLst>
              <a:ext uri="{FF2B5EF4-FFF2-40B4-BE49-F238E27FC236}">
                <a16:creationId xmlns:a16="http://schemas.microsoft.com/office/drawing/2014/main" id="{6D1E603D-1156-BFE9-CC3D-61F8C6055569}"/>
              </a:ext>
            </a:extLst>
          </p:cNvPr>
          <p:cNvGrpSpPr/>
          <p:nvPr/>
        </p:nvGrpSpPr>
        <p:grpSpPr>
          <a:xfrm>
            <a:off x="0" y="6447663"/>
            <a:ext cx="12197274" cy="214802"/>
            <a:chOff x="0" y="6447663"/>
            <a:chExt cx="12197274" cy="214802"/>
          </a:xfrm>
        </p:grpSpPr>
        <p:sp>
          <p:nvSpPr>
            <p:cNvPr id="10" name="Freeform: Shape 9">
              <a:extLst>
                <a:ext uri="{FF2B5EF4-FFF2-40B4-BE49-F238E27FC236}">
                  <a16:creationId xmlns:a16="http://schemas.microsoft.com/office/drawing/2014/main" id="{6AF52CB9-387B-FB92-2169-36DED4D050B8}"/>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A45E0B72-648C-882A-BCF2-BF01DE005DF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reeform: Shape 11">
              <a:extLst>
                <a:ext uri="{FF2B5EF4-FFF2-40B4-BE49-F238E27FC236}">
                  <a16:creationId xmlns:a16="http://schemas.microsoft.com/office/drawing/2014/main" id="{154451AD-1D88-36BD-AF20-800C9BAE60CE}"/>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2032675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27BF5F-C695-7D9C-6203-C4E3C4B12380}"/>
              </a:ext>
            </a:extLst>
          </p:cNvPr>
          <p:cNvPicPr>
            <a:picLocks noChangeAspect="1"/>
          </p:cNvPicPr>
          <p:nvPr/>
        </p:nvPicPr>
        <p:blipFill>
          <a:blip r:embed="rId2"/>
          <a:stretch>
            <a:fillRect/>
          </a:stretch>
        </p:blipFill>
        <p:spPr>
          <a:xfrm>
            <a:off x="196771" y="1972638"/>
            <a:ext cx="5682766" cy="3246634"/>
          </a:xfrm>
          <a:prstGeom prst="rect">
            <a:avLst/>
          </a:prstGeom>
        </p:spPr>
      </p:pic>
      <p:pic>
        <p:nvPicPr>
          <p:cNvPr id="3" name="Picture 2">
            <a:extLst>
              <a:ext uri="{FF2B5EF4-FFF2-40B4-BE49-F238E27FC236}">
                <a16:creationId xmlns:a16="http://schemas.microsoft.com/office/drawing/2014/main" id="{4CDDD499-9E66-ED6C-8BFE-0740D47FB186}"/>
              </a:ext>
            </a:extLst>
          </p:cNvPr>
          <p:cNvPicPr>
            <a:picLocks noChangeAspect="1"/>
          </p:cNvPicPr>
          <p:nvPr/>
        </p:nvPicPr>
        <p:blipFill>
          <a:blip r:embed="rId3"/>
          <a:stretch>
            <a:fillRect/>
          </a:stretch>
        </p:blipFill>
        <p:spPr>
          <a:xfrm>
            <a:off x="6095292" y="1972638"/>
            <a:ext cx="5949990" cy="2917861"/>
          </a:xfrm>
          <a:prstGeom prst="rect">
            <a:avLst/>
          </a:prstGeom>
        </p:spPr>
      </p:pic>
      <p:sp>
        <p:nvSpPr>
          <p:cNvPr id="4" name="TextBox 3">
            <a:extLst>
              <a:ext uri="{FF2B5EF4-FFF2-40B4-BE49-F238E27FC236}">
                <a16:creationId xmlns:a16="http://schemas.microsoft.com/office/drawing/2014/main" id="{3027EC8B-1352-BFBF-8251-C1161F8F0074}"/>
              </a:ext>
            </a:extLst>
          </p:cNvPr>
          <p:cNvSpPr txBox="1"/>
          <p:nvPr/>
        </p:nvSpPr>
        <p:spPr>
          <a:xfrm>
            <a:off x="3047343" y="608519"/>
            <a:ext cx="6097314"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and Covid-19</a:t>
            </a:r>
            <a:endParaRPr lang="en-CA" sz="2800" u="sng" dirty="0">
              <a:effectLst>
                <a:outerShdw blurRad="38100" dist="38100" dir="2700000" algn="tl">
                  <a:srgbClr val="000000">
                    <a:alpha val="43137"/>
                  </a:srgbClr>
                </a:outerShdw>
              </a:effectLst>
            </a:endParaRPr>
          </a:p>
        </p:txBody>
      </p:sp>
      <p:sp>
        <p:nvSpPr>
          <p:cNvPr id="5" name="Footer Placeholder 4">
            <a:extLst>
              <a:ext uri="{FF2B5EF4-FFF2-40B4-BE49-F238E27FC236}">
                <a16:creationId xmlns:a16="http://schemas.microsoft.com/office/drawing/2014/main" id="{29B2DD0E-8F5C-9643-10D8-196BCDBFC1B2}"/>
              </a:ext>
            </a:extLst>
          </p:cNvPr>
          <p:cNvSpPr>
            <a:spLocks noGrp="1"/>
          </p:cNvSpPr>
          <p:nvPr>
            <p:ph type="ftr" sz="quarter" idx="11"/>
          </p:nvPr>
        </p:nvSpPr>
        <p:spPr/>
        <p:txBody>
          <a:bodyPr/>
          <a:lstStyle/>
          <a:p>
            <a:r>
              <a:rPr lang="en-US"/>
              <a:t>Team#11 - Project #1 - U of T Data Analytics Boot Camp</a:t>
            </a:r>
            <a:endParaRPr lang="en-CA"/>
          </a:p>
        </p:txBody>
      </p:sp>
      <p:sp>
        <p:nvSpPr>
          <p:cNvPr id="6" name="Slide Number Placeholder 5">
            <a:extLst>
              <a:ext uri="{FF2B5EF4-FFF2-40B4-BE49-F238E27FC236}">
                <a16:creationId xmlns:a16="http://schemas.microsoft.com/office/drawing/2014/main" id="{6CB63EDC-35EA-C5B6-954A-5B72BADC446C}"/>
              </a:ext>
            </a:extLst>
          </p:cNvPr>
          <p:cNvSpPr>
            <a:spLocks noGrp="1"/>
          </p:cNvSpPr>
          <p:nvPr>
            <p:ph type="sldNum" sz="quarter" idx="12"/>
          </p:nvPr>
        </p:nvSpPr>
        <p:spPr/>
        <p:txBody>
          <a:bodyPr/>
          <a:lstStyle/>
          <a:p>
            <a:fld id="{252463B7-0228-4537-9726-CBBA1563DF15}" type="slidenum">
              <a:rPr lang="en-CA" smtClean="0"/>
              <a:t>6</a:t>
            </a:fld>
            <a:endParaRPr lang="en-CA"/>
          </a:p>
        </p:txBody>
      </p:sp>
      <p:grpSp>
        <p:nvGrpSpPr>
          <p:cNvPr id="7" name="Group 6">
            <a:extLst>
              <a:ext uri="{FF2B5EF4-FFF2-40B4-BE49-F238E27FC236}">
                <a16:creationId xmlns:a16="http://schemas.microsoft.com/office/drawing/2014/main" id="{D047276F-068B-7873-F1B9-3AC8C238D3E0}"/>
              </a:ext>
            </a:extLst>
          </p:cNvPr>
          <p:cNvGrpSpPr/>
          <p:nvPr/>
        </p:nvGrpSpPr>
        <p:grpSpPr>
          <a:xfrm>
            <a:off x="0" y="6447663"/>
            <a:ext cx="12197274" cy="214802"/>
            <a:chOff x="0" y="6447663"/>
            <a:chExt cx="12197274" cy="214802"/>
          </a:xfrm>
        </p:grpSpPr>
        <p:sp>
          <p:nvSpPr>
            <p:cNvPr id="8" name="Freeform: Shape 7">
              <a:extLst>
                <a:ext uri="{FF2B5EF4-FFF2-40B4-BE49-F238E27FC236}">
                  <a16:creationId xmlns:a16="http://schemas.microsoft.com/office/drawing/2014/main" id="{7284C856-AAF1-B5D1-CE62-A52FA99A2D6F}"/>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5A71F9F7-84D6-EACD-AE4D-89DA47CC893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Freeform: Shape 9">
              <a:extLst>
                <a:ext uri="{FF2B5EF4-FFF2-40B4-BE49-F238E27FC236}">
                  <a16:creationId xmlns:a16="http://schemas.microsoft.com/office/drawing/2014/main" id="{A81A3D75-BCC4-F6DD-8B68-CE3F8402C757}"/>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895671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7</a:t>
            </a:fld>
            <a:endParaRPr lang="en-CA"/>
          </a:p>
        </p:txBody>
      </p:sp>
      <p:pic>
        <p:nvPicPr>
          <p:cNvPr id="5" name="Picture 4" descr="Chart, scatter chart&#10;&#10;Description automatically generated">
            <a:extLst>
              <a:ext uri="{FF2B5EF4-FFF2-40B4-BE49-F238E27FC236}">
                <a16:creationId xmlns:a16="http://schemas.microsoft.com/office/drawing/2014/main" id="{EA778ED6-3E14-CC1C-2995-2B6265A8FB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1569" y="1198517"/>
            <a:ext cx="3768911" cy="3468047"/>
          </a:xfrm>
          <a:prstGeom prst="rect">
            <a:avLst/>
          </a:prstGeom>
        </p:spPr>
      </p:pic>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3047343" y="355932"/>
            <a:ext cx="6097314"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a:t>
            </a:r>
            <a:endParaRPr lang="en-CA" sz="2800" u="sng" dirty="0">
              <a:effectLst>
                <a:outerShdw blurRad="38100" dist="38100" dir="2700000" algn="tl">
                  <a:srgbClr val="000000">
                    <a:alpha val="43137"/>
                  </a:srgbClr>
                </a:outerShdw>
              </a:effectLst>
            </a:endParaRPr>
          </a:p>
        </p:txBody>
      </p:sp>
      <p:pic>
        <p:nvPicPr>
          <p:cNvPr id="14" name="Picture 13" descr="Chart, scatter chart&#10;&#10;Description automatically generated">
            <a:extLst>
              <a:ext uri="{FF2B5EF4-FFF2-40B4-BE49-F238E27FC236}">
                <a16:creationId xmlns:a16="http://schemas.microsoft.com/office/drawing/2014/main" id="{590A83A0-6FF4-1365-B680-38D0E16F13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0684" y="1192186"/>
            <a:ext cx="3923707" cy="3480708"/>
          </a:xfrm>
          <a:prstGeom prst="rect">
            <a:avLst/>
          </a:prstGeom>
        </p:spPr>
      </p:pic>
      <p:sp>
        <p:nvSpPr>
          <p:cNvPr id="16" name="TextBox 15">
            <a:extLst>
              <a:ext uri="{FF2B5EF4-FFF2-40B4-BE49-F238E27FC236}">
                <a16:creationId xmlns:a16="http://schemas.microsoft.com/office/drawing/2014/main" id="{3A778095-84ED-2548-5997-E74CC2CEEC4C}"/>
              </a:ext>
            </a:extLst>
          </p:cNvPr>
          <p:cNvSpPr txBox="1"/>
          <p:nvPr/>
        </p:nvSpPr>
        <p:spPr>
          <a:xfrm>
            <a:off x="1127235" y="4959518"/>
            <a:ext cx="4677578" cy="707886"/>
          </a:xfrm>
          <a:prstGeom prst="rect">
            <a:avLst/>
          </a:prstGeom>
          <a:noFill/>
        </p:spPr>
        <p:txBody>
          <a:bodyPr wrap="square">
            <a:spAutoFit/>
          </a:bodyPr>
          <a:lstStyle/>
          <a:p>
            <a:pPr algn="ctr"/>
            <a:r>
              <a:rPr lang="en-US" sz="2000" b="1" dirty="0">
                <a:ln>
                  <a:solidFill>
                    <a:sysClr val="windowText" lastClr="000000"/>
                  </a:solidFill>
                </a:ln>
                <a:solidFill>
                  <a:srgbClr val="196BA3"/>
                </a:solidFill>
              </a:rPr>
              <a:t>Cases</a:t>
            </a:r>
            <a:r>
              <a:rPr lang="en-US" sz="2000" b="1" dirty="0"/>
              <a:t> </a:t>
            </a:r>
          </a:p>
          <a:p>
            <a:pPr algn="ctr"/>
            <a:r>
              <a:rPr lang="en-US" sz="2000" b="1" dirty="0"/>
              <a:t>R-value is -0.06 and The p-value is 0.113</a:t>
            </a:r>
          </a:p>
        </p:txBody>
      </p:sp>
      <p:sp>
        <p:nvSpPr>
          <p:cNvPr id="20" name="TextBox 19">
            <a:extLst>
              <a:ext uri="{FF2B5EF4-FFF2-40B4-BE49-F238E27FC236}">
                <a16:creationId xmlns:a16="http://schemas.microsoft.com/office/drawing/2014/main" id="{DF66034D-330B-C624-B3A5-5B3CFAE75897}"/>
              </a:ext>
            </a:extLst>
          </p:cNvPr>
          <p:cNvSpPr txBox="1"/>
          <p:nvPr/>
        </p:nvSpPr>
        <p:spPr>
          <a:xfrm>
            <a:off x="6387189" y="4959518"/>
            <a:ext cx="4390696" cy="707886"/>
          </a:xfrm>
          <a:prstGeom prst="rect">
            <a:avLst/>
          </a:prstGeom>
          <a:noFill/>
        </p:spPr>
        <p:txBody>
          <a:bodyPr wrap="square">
            <a:spAutoFit/>
          </a:bodyPr>
          <a:lstStyle/>
          <a:p>
            <a:pPr algn="ctr"/>
            <a:r>
              <a:rPr lang="en-US" sz="2000" b="1" dirty="0">
                <a:ln>
                  <a:solidFill>
                    <a:sysClr val="windowText" lastClr="000000"/>
                  </a:solidFill>
                </a:ln>
                <a:solidFill>
                  <a:srgbClr val="2CA02C"/>
                </a:solidFill>
              </a:rPr>
              <a:t>Deaths</a:t>
            </a:r>
          </a:p>
          <a:p>
            <a:pPr algn="ctr"/>
            <a:r>
              <a:rPr lang="en-US" sz="2000" b="1" dirty="0"/>
              <a:t>R-value is 0.69 and p-value is 0.0</a:t>
            </a:r>
          </a:p>
        </p:txBody>
      </p:sp>
    </p:spTree>
    <p:extLst>
      <p:ext uri="{BB962C8B-B14F-4D97-AF65-F5344CB8AC3E}">
        <p14:creationId xmlns:p14="http://schemas.microsoft.com/office/powerpoint/2010/main" val="1835683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33ED0D-82DD-FCE3-B52D-223AA32FE668}"/>
              </a:ext>
            </a:extLst>
          </p:cNvPr>
          <p:cNvPicPr>
            <a:picLocks noChangeAspect="1"/>
          </p:cNvPicPr>
          <p:nvPr/>
        </p:nvPicPr>
        <p:blipFill>
          <a:blip r:embed="rId2"/>
          <a:stretch>
            <a:fillRect/>
          </a:stretch>
        </p:blipFill>
        <p:spPr>
          <a:xfrm>
            <a:off x="571072" y="1073091"/>
            <a:ext cx="4411894" cy="4411894"/>
          </a:xfrm>
          <a:prstGeom prst="rect">
            <a:avLst/>
          </a:prstGeom>
        </p:spPr>
      </p:pic>
      <p:sp>
        <p:nvSpPr>
          <p:cNvPr id="4" name="TextBox 3">
            <a:extLst>
              <a:ext uri="{FF2B5EF4-FFF2-40B4-BE49-F238E27FC236}">
                <a16:creationId xmlns:a16="http://schemas.microsoft.com/office/drawing/2014/main" id="{54398866-B924-B9FF-874B-CA7CCA9868D1}"/>
              </a:ext>
            </a:extLst>
          </p:cNvPr>
          <p:cNvSpPr txBox="1"/>
          <p:nvPr/>
        </p:nvSpPr>
        <p:spPr>
          <a:xfrm>
            <a:off x="1964109" y="5175612"/>
            <a:ext cx="1625819" cy="461665"/>
          </a:xfrm>
          <a:prstGeom prst="rect">
            <a:avLst/>
          </a:prstGeom>
          <a:noFill/>
        </p:spPr>
        <p:txBody>
          <a:bodyPr wrap="square">
            <a:spAutoFit/>
          </a:bodyPr>
          <a:lstStyle/>
          <a:p>
            <a:pPr algn="ctr"/>
            <a:r>
              <a:rPr lang="en-CA" sz="2400" b="1" dirty="0">
                <a:solidFill>
                  <a:srgbClr val="24292F"/>
                </a:solidFill>
                <a:latin typeface="-apple-system"/>
              </a:rPr>
              <a:t>Questions</a:t>
            </a:r>
          </a:p>
        </p:txBody>
      </p:sp>
      <p:sp>
        <p:nvSpPr>
          <p:cNvPr id="6" name="TextBox 5">
            <a:extLst>
              <a:ext uri="{FF2B5EF4-FFF2-40B4-BE49-F238E27FC236}">
                <a16:creationId xmlns:a16="http://schemas.microsoft.com/office/drawing/2014/main" id="{A48AC855-4794-7B97-C83A-B948DFD5ED02}"/>
              </a:ext>
            </a:extLst>
          </p:cNvPr>
          <p:cNvSpPr txBox="1"/>
          <p:nvPr/>
        </p:nvSpPr>
        <p:spPr>
          <a:xfrm>
            <a:off x="5233693" y="1859339"/>
            <a:ext cx="6466062" cy="3139321"/>
          </a:xfrm>
          <a:prstGeom prst="rect">
            <a:avLst/>
          </a:prstGeom>
          <a:noFill/>
        </p:spPr>
        <p:txBody>
          <a:bodyPr wrap="square">
            <a:spAutoFit/>
          </a:bodyPr>
          <a:lstStyle/>
          <a:p>
            <a:r>
              <a:rPr lang="en-US" b="1" dirty="0">
                <a:solidFill>
                  <a:schemeClr val="bg1">
                    <a:lumMod val="75000"/>
                  </a:schemeClr>
                </a:solidFill>
              </a:rPr>
              <a:t>Q1. </a:t>
            </a:r>
            <a:r>
              <a:rPr lang="en-US" dirty="0">
                <a:solidFill>
                  <a:schemeClr val="bg1">
                    <a:lumMod val="75000"/>
                  </a:schemeClr>
                </a:solidFill>
              </a:rPr>
              <a:t>Is there a relationship between the stock price vs. number of daily cases/death worldwide?</a:t>
            </a:r>
          </a:p>
          <a:p>
            <a:endParaRPr lang="en-US" dirty="0"/>
          </a:p>
          <a:p>
            <a:r>
              <a:rPr lang="en-US" b="1" dirty="0">
                <a:solidFill>
                  <a:srgbClr val="C00000"/>
                </a:solidFill>
              </a:rPr>
              <a:t>Q2. </a:t>
            </a:r>
            <a:r>
              <a:rPr lang="en-US" dirty="0"/>
              <a:t>Is there a relationship between the stock price a </a:t>
            </a:r>
            <a:r>
              <a:rPr lang="en-US" b="1" dirty="0">
                <a:solidFill>
                  <a:srgbClr val="0070C0"/>
                </a:solidFill>
                <a:effectLst>
                  <a:outerShdw blurRad="38100" dist="38100" dir="2700000" algn="tl">
                    <a:srgbClr val="000000">
                      <a:alpha val="43137"/>
                    </a:srgbClr>
                  </a:outerShdw>
                </a:effectLst>
              </a:rPr>
              <a:t>week after </a:t>
            </a:r>
            <a:r>
              <a:rPr lang="en-US" dirty="0"/>
              <a:t>the case count/death count vs. number of daily cases worldwide?</a:t>
            </a:r>
          </a:p>
          <a:p>
            <a:endParaRPr lang="en-US" dirty="0"/>
          </a:p>
          <a:p>
            <a:r>
              <a:rPr lang="en-US" b="1" dirty="0">
                <a:solidFill>
                  <a:srgbClr val="C00000"/>
                </a:solidFill>
              </a:rPr>
              <a:t>Q3. </a:t>
            </a:r>
            <a:r>
              <a:rPr lang="en-US" dirty="0"/>
              <a:t>Is there a relationship between the stock price vs. number of daily cases/deaths by </a:t>
            </a:r>
            <a:r>
              <a:rPr lang="en-US" b="1" dirty="0">
                <a:solidFill>
                  <a:srgbClr val="00B050"/>
                </a:solidFill>
                <a:effectLst>
                  <a:outerShdw blurRad="38100" dist="38100" dir="2700000" algn="tl">
                    <a:srgbClr val="000000">
                      <a:alpha val="43137"/>
                    </a:srgbClr>
                  </a:outerShdw>
                </a:effectLst>
              </a:rPr>
              <a:t>stock indicator</a:t>
            </a:r>
            <a:r>
              <a:rPr lang="en-US" dirty="0"/>
              <a:t>?</a:t>
            </a:r>
          </a:p>
          <a:p>
            <a:endParaRPr lang="en-US" dirty="0"/>
          </a:p>
          <a:p>
            <a:r>
              <a:rPr lang="en-US" b="1" dirty="0">
                <a:solidFill>
                  <a:srgbClr val="C00000"/>
                </a:solidFill>
              </a:rPr>
              <a:t>Q4. </a:t>
            </a:r>
            <a:r>
              <a:rPr lang="en-US" dirty="0"/>
              <a:t>Is the price movement an industry-wide trend? </a:t>
            </a:r>
          </a:p>
          <a:p>
            <a:pPr algn="ctr"/>
            <a:r>
              <a:rPr lang="en-US" b="1" dirty="0">
                <a:solidFill>
                  <a:srgbClr val="FFC000"/>
                </a:solidFill>
                <a:effectLst>
                  <a:outerShdw blurRad="38100" dist="38100" dir="2700000" algn="tl">
                    <a:srgbClr val="000000">
                      <a:alpha val="43137"/>
                    </a:srgbClr>
                  </a:outerShdw>
                </a:effectLst>
              </a:rPr>
              <a:t>compare Netflix with their main competitor Disney +</a:t>
            </a:r>
          </a:p>
        </p:txBody>
      </p:sp>
      <p:sp>
        <p:nvSpPr>
          <p:cNvPr id="7" name="Footer Placeholder 6">
            <a:extLst>
              <a:ext uri="{FF2B5EF4-FFF2-40B4-BE49-F238E27FC236}">
                <a16:creationId xmlns:a16="http://schemas.microsoft.com/office/drawing/2014/main" id="{6A3A5024-200F-CEC9-7D66-C9291A83CBA6}"/>
              </a:ext>
            </a:extLst>
          </p:cNvPr>
          <p:cNvSpPr>
            <a:spLocks noGrp="1"/>
          </p:cNvSpPr>
          <p:nvPr>
            <p:ph type="ftr" sz="quarter" idx="11"/>
          </p:nvPr>
        </p:nvSpPr>
        <p:spPr/>
        <p:txBody>
          <a:bodyPr/>
          <a:lstStyle/>
          <a:p>
            <a:r>
              <a:rPr lang="en-US"/>
              <a:t>Team#11 - Project #1 - U of T Data Analytics Boot Camp</a:t>
            </a:r>
            <a:endParaRPr lang="en-CA"/>
          </a:p>
        </p:txBody>
      </p:sp>
      <p:sp>
        <p:nvSpPr>
          <p:cNvPr id="8" name="Slide Number Placeholder 7">
            <a:extLst>
              <a:ext uri="{FF2B5EF4-FFF2-40B4-BE49-F238E27FC236}">
                <a16:creationId xmlns:a16="http://schemas.microsoft.com/office/drawing/2014/main" id="{117D1EA2-6264-C155-B5D5-B5F5E9B5676D}"/>
              </a:ext>
            </a:extLst>
          </p:cNvPr>
          <p:cNvSpPr>
            <a:spLocks noGrp="1"/>
          </p:cNvSpPr>
          <p:nvPr>
            <p:ph type="sldNum" sz="quarter" idx="12"/>
          </p:nvPr>
        </p:nvSpPr>
        <p:spPr/>
        <p:txBody>
          <a:bodyPr/>
          <a:lstStyle/>
          <a:p>
            <a:fld id="{252463B7-0228-4537-9726-CBBA1563DF15}" type="slidenum">
              <a:rPr lang="en-CA" smtClean="0"/>
              <a:t>8</a:t>
            </a:fld>
            <a:endParaRPr lang="en-CA"/>
          </a:p>
        </p:txBody>
      </p:sp>
      <p:grpSp>
        <p:nvGrpSpPr>
          <p:cNvPr id="9" name="Group 8">
            <a:extLst>
              <a:ext uri="{FF2B5EF4-FFF2-40B4-BE49-F238E27FC236}">
                <a16:creationId xmlns:a16="http://schemas.microsoft.com/office/drawing/2014/main" id="{6D1E603D-1156-BFE9-CC3D-61F8C6055569}"/>
              </a:ext>
            </a:extLst>
          </p:cNvPr>
          <p:cNvGrpSpPr/>
          <p:nvPr/>
        </p:nvGrpSpPr>
        <p:grpSpPr>
          <a:xfrm>
            <a:off x="0" y="6447663"/>
            <a:ext cx="12197274" cy="214802"/>
            <a:chOff x="0" y="6447663"/>
            <a:chExt cx="12197274" cy="214802"/>
          </a:xfrm>
        </p:grpSpPr>
        <p:sp>
          <p:nvSpPr>
            <p:cNvPr id="10" name="Freeform: Shape 9">
              <a:extLst>
                <a:ext uri="{FF2B5EF4-FFF2-40B4-BE49-F238E27FC236}">
                  <a16:creationId xmlns:a16="http://schemas.microsoft.com/office/drawing/2014/main" id="{6AF52CB9-387B-FB92-2169-36DED4D050B8}"/>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Freeform: Shape 10">
              <a:extLst>
                <a:ext uri="{FF2B5EF4-FFF2-40B4-BE49-F238E27FC236}">
                  <a16:creationId xmlns:a16="http://schemas.microsoft.com/office/drawing/2014/main" id="{A45E0B72-648C-882A-BCF2-BF01DE005DF4}"/>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reeform: Shape 11">
              <a:extLst>
                <a:ext uri="{FF2B5EF4-FFF2-40B4-BE49-F238E27FC236}">
                  <a16:creationId xmlns:a16="http://schemas.microsoft.com/office/drawing/2014/main" id="{154451AD-1D88-36BD-AF20-800C9BAE60CE}"/>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2358086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hart, scatter chart&#10;&#10;Description automatically generated">
            <a:extLst>
              <a:ext uri="{FF2B5EF4-FFF2-40B4-BE49-F238E27FC236}">
                <a16:creationId xmlns:a16="http://schemas.microsoft.com/office/drawing/2014/main" id="{7117C78B-B8E7-8287-6E80-5A379ED053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6293" y="1216088"/>
            <a:ext cx="3768911" cy="3468047"/>
          </a:xfrm>
          <a:prstGeom prst="rect">
            <a:avLst/>
          </a:prstGeom>
        </p:spPr>
      </p:pic>
      <p:sp>
        <p:nvSpPr>
          <p:cNvPr id="2" name="Footer Placeholder 1">
            <a:extLst>
              <a:ext uri="{FF2B5EF4-FFF2-40B4-BE49-F238E27FC236}">
                <a16:creationId xmlns:a16="http://schemas.microsoft.com/office/drawing/2014/main" id="{031E3CAE-5350-9020-C8AF-D1DE60B5D898}"/>
              </a:ext>
            </a:extLst>
          </p:cNvPr>
          <p:cNvSpPr>
            <a:spLocks noGrp="1"/>
          </p:cNvSpPr>
          <p:nvPr>
            <p:ph type="ftr" sz="quarter" idx="11"/>
          </p:nvPr>
        </p:nvSpPr>
        <p:spPr/>
        <p:txBody>
          <a:bodyPr/>
          <a:lstStyle/>
          <a:p>
            <a:r>
              <a:rPr lang="en-US"/>
              <a:t>Team#11 - Project #1 - U of T Data Analytics Boot Camp</a:t>
            </a:r>
            <a:endParaRPr lang="en-CA"/>
          </a:p>
        </p:txBody>
      </p:sp>
      <p:sp>
        <p:nvSpPr>
          <p:cNvPr id="3" name="Slide Number Placeholder 2">
            <a:extLst>
              <a:ext uri="{FF2B5EF4-FFF2-40B4-BE49-F238E27FC236}">
                <a16:creationId xmlns:a16="http://schemas.microsoft.com/office/drawing/2014/main" id="{B4DF430E-E34E-C7E1-3463-A9B80DF6552E}"/>
              </a:ext>
            </a:extLst>
          </p:cNvPr>
          <p:cNvSpPr>
            <a:spLocks noGrp="1"/>
          </p:cNvSpPr>
          <p:nvPr>
            <p:ph type="sldNum" sz="quarter" idx="12"/>
          </p:nvPr>
        </p:nvSpPr>
        <p:spPr/>
        <p:txBody>
          <a:bodyPr/>
          <a:lstStyle/>
          <a:p>
            <a:fld id="{252463B7-0228-4537-9726-CBBA1563DF15}" type="slidenum">
              <a:rPr lang="en-CA" smtClean="0"/>
              <a:t>9</a:t>
            </a:fld>
            <a:endParaRPr lang="en-CA"/>
          </a:p>
        </p:txBody>
      </p:sp>
      <p:grpSp>
        <p:nvGrpSpPr>
          <p:cNvPr id="6" name="Group 5">
            <a:extLst>
              <a:ext uri="{FF2B5EF4-FFF2-40B4-BE49-F238E27FC236}">
                <a16:creationId xmlns:a16="http://schemas.microsoft.com/office/drawing/2014/main" id="{51A13F7F-F51B-A8A0-7559-5A4770B6AE7D}"/>
              </a:ext>
            </a:extLst>
          </p:cNvPr>
          <p:cNvGrpSpPr/>
          <p:nvPr/>
        </p:nvGrpSpPr>
        <p:grpSpPr>
          <a:xfrm>
            <a:off x="0" y="6447663"/>
            <a:ext cx="12197274" cy="214802"/>
            <a:chOff x="0" y="6447663"/>
            <a:chExt cx="12197274" cy="214802"/>
          </a:xfrm>
        </p:grpSpPr>
        <p:sp>
          <p:nvSpPr>
            <p:cNvPr id="7" name="Freeform: Shape 6">
              <a:extLst>
                <a:ext uri="{FF2B5EF4-FFF2-40B4-BE49-F238E27FC236}">
                  <a16:creationId xmlns:a16="http://schemas.microsoft.com/office/drawing/2014/main" id="{4C141C8B-D21A-FF88-57CA-0B853FCE3F4A}"/>
                </a:ext>
              </a:extLst>
            </p:cNvPr>
            <p:cNvSpPr/>
            <p:nvPr/>
          </p:nvSpPr>
          <p:spPr>
            <a:xfrm>
              <a:off x="0" y="6479968"/>
              <a:ext cx="4343400" cy="18249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Freeform: Shape 7">
              <a:extLst>
                <a:ext uri="{FF2B5EF4-FFF2-40B4-BE49-F238E27FC236}">
                  <a16:creationId xmlns:a16="http://schemas.microsoft.com/office/drawing/2014/main" id="{735614F9-6F07-C466-0B16-034E5456926E}"/>
                </a:ext>
              </a:extLst>
            </p:cNvPr>
            <p:cNvSpPr/>
            <p:nvPr/>
          </p:nvSpPr>
          <p:spPr>
            <a:xfrm flipV="1">
              <a:off x="7909035" y="6447663"/>
              <a:ext cx="3205655" cy="214802"/>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Freeform: Shape 8">
              <a:extLst>
                <a:ext uri="{FF2B5EF4-FFF2-40B4-BE49-F238E27FC236}">
                  <a16:creationId xmlns:a16="http://schemas.microsoft.com/office/drawing/2014/main" id="{A202B24F-DFE2-939C-232D-B58973E1C2FD}"/>
                </a:ext>
              </a:extLst>
            </p:cNvPr>
            <p:cNvSpPr/>
            <p:nvPr/>
          </p:nvSpPr>
          <p:spPr>
            <a:xfrm flipV="1">
              <a:off x="11377450" y="6463428"/>
              <a:ext cx="819824" cy="175387"/>
            </a:xfrm>
            <a:custGeom>
              <a:avLst/>
              <a:gdLst>
                <a:gd name="connsiteX0" fmla="*/ 0 w 4343400"/>
                <a:gd name="connsiteY0" fmla="*/ 149861 h 262179"/>
                <a:gd name="connsiteX1" fmla="*/ 346841 w 4343400"/>
                <a:gd name="connsiteY1" fmla="*/ 31620 h 262179"/>
                <a:gd name="connsiteX2" fmla="*/ 2041634 w 4343400"/>
                <a:gd name="connsiteY2" fmla="*/ 228689 h 262179"/>
                <a:gd name="connsiteX3" fmla="*/ 2719552 w 4343400"/>
                <a:gd name="connsiteY3" fmla="*/ 89 h 262179"/>
                <a:gd name="connsiteX4" fmla="*/ 3673366 w 4343400"/>
                <a:gd name="connsiteY4" fmla="*/ 260220 h 262179"/>
                <a:gd name="connsiteX5" fmla="*/ 4343400 w 4343400"/>
                <a:gd name="connsiteY5" fmla="*/ 126213 h 262179"/>
                <a:gd name="connsiteX6" fmla="*/ 4343400 w 4343400"/>
                <a:gd name="connsiteY6" fmla="*/ 126213 h 262179"/>
                <a:gd name="connsiteX0" fmla="*/ 0 w 4343400"/>
                <a:gd name="connsiteY0" fmla="*/ 149873 h 262191"/>
                <a:gd name="connsiteX1" fmla="*/ 677917 w 4343400"/>
                <a:gd name="connsiteY1" fmla="*/ 197170 h 262191"/>
                <a:gd name="connsiteX2" fmla="*/ 2041634 w 4343400"/>
                <a:gd name="connsiteY2" fmla="*/ 228701 h 262191"/>
                <a:gd name="connsiteX3" fmla="*/ 2719552 w 4343400"/>
                <a:gd name="connsiteY3" fmla="*/ 101 h 262191"/>
                <a:gd name="connsiteX4" fmla="*/ 3673366 w 4343400"/>
                <a:gd name="connsiteY4" fmla="*/ 260232 h 262191"/>
                <a:gd name="connsiteX5" fmla="*/ 4343400 w 4343400"/>
                <a:gd name="connsiteY5" fmla="*/ 126225 h 262191"/>
                <a:gd name="connsiteX6" fmla="*/ 4343400 w 4343400"/>
                <a:gd name="connsiteY6" fmla="*/ 126225 h 262191"/>
                <a:gd name="connsiteX0" fmla="*/ 0 w 4343400"/>
                <a:gd name="connsiteY0" fmla="*/ 63219 h 173801"/>
                <a:gd name="connsiteX1" fmla="*/ 677917 w 4343400"/>
                <a:gd name="connsiteY1" fmla="*/ 110516 h 173801"/>
                <a:gd name="connsiteX2" fmla="*/ 2041634 w 4343400"/>
                <a:gd name="connsiteY2" fmla="*/ 142047 h 173801"/>
                <a:gd name="connsiteX3" fmla="*/ 2861442 w 4343400"/>
                <a:gd name="connsiteY3" fmla="*/ 157 h 173801"/>
                <a:gd name="connsiteX4" fmla="*/ 3673366 w 4343400"/>
                <a:gd name="connsiteY4" fmla="*/ 173578 h 173801"/>
                <a:gd name="connsiteX5" fmla="*/ 4343400 w 4343400"/>
                <a:gd name="connsiteY5" fmla="*/ 39571 h 173801"/>
                <a:gd name="connsiteX6" fmla="*/ 4343400 w 4343400"/>
                <a:gd name="connsiteY6" fmla="*/ 39571 h 173801"/>
                <a:gd name="connsiteX0" fmla="*/ 0 w 4343400"/>
                <a:gd name="connsiteY0" fmla="*/ 67573 h 151451"/>
                <a:gd name="connsiteX1" fmla="*/ 677917 w 4343400"/>
                <a:gd name="connsiteY1" fmla="*/ 114870 h 151451"/>
                <a:gd name="connsiteX2" fmla="*/ 2041634 w 4343400"/>
                <a:gd name="connsiteY2" fmla="*/ 146401 h 151451"/>
                <a:gd name="connsiteX3" fmla="*/ 2861442 w 4343400"/>
                <a:gd name="connsiteY3" fmla="*/ 4511 h 151451"/>
                <a:gd name="connsiteX4" fmla="*/ 3689132 w 4343400"/>
                <a:gd name="connsiteY4" fmla="*/ 36043 h 151451"/>
                <a:gd name="connsiteX5" fmla="*/ 4343400 w 4343400"/>
                <a:gd name="connsiteY5" fmla="*/ 43925 h 151451"/>
                <a:gd name="connsiteX6" fmla="*/ 4343400 w 4343400"/>
                <a:gd name="connsiteY6" fmla="*/ 43925 h 151451"/>
                <a:gd name="connsiteX0" fmla="*/ 0 w 4343400"/>
                <a:gd name="connsiteY0" fmla="*/ 102134 h 186012"/>
                <a:gd name="connsiteX1" fmla="*/ 677917 w 4343400"/>
                <a:gd name="connsiteY1" fmla="*/ 149431 h 186012"/>
                <a:gd name="connsiteX2" fmla="*/ 2041634 w 4343400"/>
                <a:gd name="connsiteY2" fmla="*/ 180962 h 186012"/>
                <a:gd name="connsiteX3" fmla="*/ 2861442 w 4343400"/>
                <a:gd name="connsiteY3" fmla="*/ 39072 h 186012"/>
                <a:gd name="connsiteX4" fmla="*/ 3689132 w 4343400"/>
                <a:gd name="connsiteY4" fmla="*/ 70604 h 186012"/>
                <a:gd name="connsiteX5" fmla="*/ 4343400 w 4343400"/>
                <a:gd name="connsiteY5" fmla="*/ 78486 h 186012"/>
                <a:gd name="connsiteX6" fmla="*/ 4343400 w 4343400"/>
                <a:gd name="connsiteY6" fmla="*/ 78486 h 186012"/>
                <a:gd name="connsiteX0" fmla="*/ 0 w 4343400"/>
                <a:gd name="connsiteY0" fmla="*/ 102134 h 182497"/>
                <a:gd name="connsiteX1" fmla="*/ 677917 w 4343400"/>
                <a:gd name="connsiteY1" fmla="*/ 149431 h 182497"/>
                <a:gd name="connsiteX2" fmla="*/ 2041634 w 4343400"/>
                <a:gd name="connsiteY2" fmla="*/ 180962 h 182497"/>
                <a:gd name="connsiteX3" fmla="*/ 2861442 w 4343400"/>
                <a:gd name="connsiteY3" fmla="*/ 39072 h 182497"/>
                <a:gd name="connsiteX4" fmla="*/ 3689132 w 4343400"/>
                <a:gd name="connsiteY4" fmla="*/ 70604 h 182497"/>
                <a:gd name="connsiteX5" fmla="*/ 4343400 w 4343400"/>
                <a:gd name="connsiteY5" fmla="*/ 78486 h 182497"/>
                <a:gd name="connsiteX6" fmla="*/ 4343400 w 4343400"/>
                <a:gd name="connsiteY6" fmla="*/ 78486 h 18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182497">
                  <a:moveTo>
                    <a:pt x="0" y="102134"/>
                  </a:moveTo>
                  <a:cubicBezTo>
                    <a:pt x="3284" y="36444"/>
                    <a:pt x="282465" y="254535"/>
                    <a:pt x="677917" y="149431"/>
                  </a:cubicBezTo>
                  <a:cubicBezTo>
                    <a:pt x="1073369" y="44327"/>
                    <a:pt x="1677713" y="199355"/>
                    <a:pt x="2041634" y="180962"/>
                  </a:cubicBezTo>
                  <a:cubicBezTo>
                    <a:pt x="2405555" y="162569"/>
                    <a:pt x="2586859" y="57465"/>
                    <a:pt x="2861442" y="39072"/>
                  </a:cubicBezTo>
                  <a:cubicBezTo>
                    <a:pt x="3136025" y="20679"/>
                    <a:pt x="3442139" y="-54207"/>
                    <a:pt x="3689132" y="70604"/>
                  </a:cubicBezTo>
                  <a:cubicBezTo>
                    <a:pt x="3936125" y="195415"/>
                    <a:pt x="4343400" y="78486"/>
                    <a:pt x="4343400" y="78486"/>
                  </a:cubicBezTo>
                  <a:lnTo>
                    <a:pt x="4343400" y="78486"/>
                  </a:lnTo>
                </a:path>
              </a:pathLst>
            </a:cu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TextBox 9">
            <a:extLst>
              <a:ext uri="{FF2B5EF4-FFF2-40B4-BE49-F238E27FC236}">
                <a16:creationId xmlns:a16="http://schemas.microsoft.com/office/drawing/2014/main" id="{9F8E23E7-B4F4-765E-5099-A34F013BF895}"/>
              </a:ext>
            </a:extLst>
          </p:cNvPr>
          <p:cNvSpPr txBox="1"/>
          <p:nvPr/>
        </p:nvSpPr>
        <p:spPr>
          <a:xfrm>
            <a:off x="2322128" y="355932"/>
            <a:ext cx="7901809" cy="584775"/>
          </a:xfrm>
          <a:prstGeom prst="rect">
            <a:avLst/>
          </a:prstGeom>
          <a:noFill/>
        </p:spPr>
        <p:txBody>
          <a:bodyPr wrap="square">
            <a:spAutoFit/>
          </a:bodyPr>
          <a:lstStyle/>
          <a:p>
            <a:pPr algn="ctr"/>
            <a:r>
              <a:rPr lang="en-US" sz="3200" b="1" i="0" u="sng" dirty="0">
                <a:effectLst>
                  <a:outerShdw blurRad="38100" dist="38100" dir="2700000" algn="tl">
                    <a:srgbClr val="000000">
                      <a:alpha val="43137"/>
                    </a:srgbClr>
                  </a:outerShdw>
                </a:effectLst>
                <a:latin typeface="-apple-system"/>
              </a:rPr>
              <a:t>Netflix Closing Prices vs. Covid-19 (</a:t>
            </a:r>
            <a:r>
              <a:rPr lang="en-US" sz="2800" b="1" dirty="0">
                <a:solidFill>
                  <a:srgbClr val="0070C0"/>
                </a:solidFill>
                <a:effectLst>
                  <a:outerShdw blurRad="38100" dist="38100" dir="2700000" algn="tl">
                    <a:srgbClr val="000000">
                      <a:alpha val="43137"/>
                    </a:srgbClr>
                  </a:outerShdw>
                </a:effectLst>
              </a:rPr>
              <a:t>week after</a:t>
            </a:r>
            <a:r>
              <a:rPr lang="en-US" sz="3200" b="1" u="sng" dirty="0">
                <a:effectLst>
                  <a:outerShdw blurRad="38100" dist="38100" dir="2700000" algn="tl">
                    <a:srgbClr val="000000">
                      <a:alpha val="43137"/>
                    </a:srgbClr>
                  </a:outerShdw>
                </a:effectLst>
                <a:latin typeface="-apple-system"/>
              </a:rPr>
              <a:t>)</a:t>
            </a:r>
            <a:endParaRPr lang="en-CA" sz="3200" b="1" u="sng" dirty="0">
              <a:effectLst>
                <a:outerShdw blurRad="38100" dist="38100" dir="2700000" algn="tl">
                  <a:srgbClr val="000000">
                    <a:alpha val="43137"/>
                  </a:srgbClr>
                </a:outerShdw>
              </a:effectLst>
              <a:latin typeface="-apple-system"/>
            </a:endParaRPr>
          </a:p>
        </p:txBody>
      </p:sp>
      <p:pic>
        <p:nvPicPr>
          <p:cNvPr id="11" name="Picture 10" descr="Chart, scatter chart&#10;&#10;Description automatically generated">
            <a:extLst>
              <a:ext uri="{FF2B5EF4-FFF2-40B4-BE49-F238E27FC236}">
                <a16:creationId xmlns:a16="http://schemas.microsoft.com/office/drawing/2014/main" id="{0AF89998-EAF6-94F3-7E84-FB67B2DCD8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5891" y="1211308"/>
            <a:ext cx="3909435" cy="3468047"/>
          </a:xfrm>
          <a:prstGeom prst="rect">
            <a:avLst/>
          </a:prstGeom>
        </p:spPr>
      </p:pic>
      <p:sp>
        <p:nvSpPr>
          <p:cNvPr id="14" name="TextBox 13">
            <a:extLst>
              <a:ext uri="{FF2B5EF4-FFF2-40B4-BE49-F238E27FC236}">
                <a16:creationId xmlns:a16="http://schemas.microsoft.com/office/drawing/2014/main" id="{FD4A44AF-CADF-F74C-3FA8-1059C405654B}"/>
              </a:ext>
            </a:extLst>
          </p:cNvPr>
          <p:cNvSpPr txBox="1"/>
          <p:nvPr/>
        </p:nvSpPr>
        <p:spPr>
          <a:xfrm>
            <a:off x="1151959" y="4959518"/>
            <a:ext cx="4677578" cy="707886"/>
          </a:xfrm>
          <a:prstGeom prst="rect">
            <a:avLst/>
          </a:prstGeom>
          <a:noFill/>
        </p:spPr>
        <p:txBody>
          <a:bodyPr wrap="square">
            <a:spAutoFit/>
          </a:bodyPr>
          <a:lstStyle/>
          <a:p>
            <a:pPr algn="ctr"/>
            <a:r>
              <a:rPr lang="en-US" sz="2000" b="1" dirty="0">
                <a:ln>
                  <a:solidFill>
                    <a:sysClr val="windowText" lastClr="000000"/>
                  </a:solidFill>
                </a:ln>
                <a:solidFill>
                  <a:srgbClr val="196BA3"/>
                </a:solidFill>
              </a:rPr>
              <a:t>Cases</a:t>
            </a:r>
            <a:r>
              <a:rPr lang="en-US" sz="2000" b="1" dirty="0"/>
              <a:t> </a:t>
            </a:r>
          </a:p>
          <a:p>
            <a:pPr algn="ctr"/>
            <a:r>
              <a:rPr lang="en-US" sz="2000" b="1" dirty="0"/>
              <a:t>R-value is -0.07 and The p-value is 0.0726</a:t>
            </a:r>
          </a:p>
        </p:txBody>
      </p:sp>
      <p:sp>
        <p:nvSpPr>
          <p:cNvPr id="15" name="TextBox 14">
            <a:extLst>
              <a:ext uri="{FF2B5EF4-FFF2-40B4-BE49-F238E27FC236}">
                <a16:creationId xmlns:a16="http://schemas.microsoft.com/office/drawing/2014/main" id="{B7C9844F-F6F9-9352-6BA8-A09DC4826D9F}"/>
              </a:ext>
            </a:extLst>
          </p:cNvPr>
          <p:cNvSpPr txBox="1"/>
          <p:nvPr/>
        </p:nvSpPr>
        <p:spPr>
          <a:xfrm>
            <a:off x="6255260" y="4959518"/>
            <a:ext cx="4390696" cy="707886"/>
          </a:xfrm>
          <a:prstGeom prst="rect">
            <a:avLst/>
          </a:prstGeom>
          <a:noFill/>
        </p:spPr>
        <p:txBody>
          <a:bodyPr wrap="square">
            <a:spAutoFit/>
          </a:bodyPr>
          <a:lstStyle/>
          <a:p>
            <a:pPr algn="ctr"/>
            <a:r>
              <a:rPr lang="en-US" sz="2000" b="1" dirty="0">
                <a:ln>
                  <a:solidFill>
                    <a:sysClr val="windowText" lastClr="000000"/>
                  </a:solidFill>
                </a:ln>
                <a:solidFill>
                  <a:srgbClr val="2CA02C"/>
                </a:solidFill>
              </a:rPr>
              <a:t>Deaths</a:t>
            </a:r>
          </a:p>
          <a:p>
            <a:pPr algn="ctr"/>
            <a:r>
              <a:rPr lang="en-US" sz="2000" b="1" dirty="0"/>
              <a:t>R-value is 0.69 and p-value </a:t>
            </a:r>
            <a:r>
              <a:rPr lang="en-US" sz="2000" b="1"/>
              <a:t>is 0.0</a:t>
            </a:r>
            <a:endParaRPr lang="en-US" sz="2000" b="1" dirty="0"/>
          </a:p>
        </p:txBody>
      </p:sp>
    </p:spTree>
    <p:extLst>
      <p:ext uri="{BB962C8B-B14F-4D97-AF65-F5344CB8AC3E}">
        <p14:creationId xmlns:p14="http://schemas.microsoft.com/office/powerpoint/2010/main" val="38825554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935</Words>
  <Application>Microsoft Office PowerPoint</Application>
  <PresentationFormat>Widescreen</PresentationFormat>
  <Paragraphs>115</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-apple-system</vt:lpstr>
      <vt:lpstr>Arial</vt:lpstr>
      <vt:lpstr>Arial Black</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THeidari</dc:creator>
  <cp:lastModifiedBy>Ali THeidari</cp:lastModifiedBy>
  <cp:revision>5</cp:revision>
  <dcterms:created xsi:type="dcterms:W3CDTF">2022-12-12T03:00:03Z</dcterms:created>
  <dcterms:modified xsi:type="dcterms:W3CDTF">2022-12-12T21:47:52Z</dcterms:modified>
</cp:coreProperties>
</file>

<file path=docProps/thumbnail.jpeg>
</file>